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5"/>
  </p:notesMasterIdLst>
  <p:handoutMasterIdLst>
    <p:handoutMasterId r:id="rId36"/>
  </p:handoutMasterIdLst>
  <p:sldIdLst>
    <p:sldId id="893" r:id="rId2"/>
    <p:sldId id="349" r:id="rId3"/>
    <p:sldId id="841" r:id="rId4"/>
    <p:sldId id="303" r:id="rId5"/>
    <p:sldId id="306" r:id="rId6"/>
    <p:sldId id="877" r:id="rId7"/>
    <p:sldId id="311" r:id="rId8"/>
    <p:sldId id="836" r:id="rId9"/>
    <p:sldId id="839" r:id="rId10"/>
    <p:sldId id="844" r:id="rId11"/>
    <p:sldId id="863" r:id="rId12"/>
    <p:sldId id="849" r:id="rId13"/>
    <p:sldId id="865" r:id="rId14"/>
    <p:sldId id="850" r:id="rId15"/>
    <p:sldId id="846" r:id="rId16"/>
    <p:sldId id="1238" r:id="rId17"/>
    <p:sldId id="851" r:id="rId18"/>
    <p:sldId id="852" r:id="rId19"/>
    <p:sldId id="853" r:id="rId20"/>
    <p:sldId id="854" r:id="rId21"/>
    <p:sldId id="858" r:id="rId22"/>
    <p:sldId id="855" r:id="rId23"/>
    <p:sldId id="856" r:id="rId24"/>
    <p:sldId id="4558" r:id="rId25"/>
    <p:sldId id="859" r:id="rId26"/>
    <p:sldId id="861" r:id="rId27"/>
    <p:sldId id="4559" r:id="rId28"/>
    <p:sldId id="857" r:id="rId29"/>
    <p:sldId id="862" r:id="rId30"/>
    <p:sldId id="325" r:id="rId31"/>
    <p:sldId id="840" r:id="rId32"/>
    <p:sldId id="368" r:id="rId33"/>
    <p:sldId id="5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F09C67-A090-45BC-4928-F5BFB33795A6}" name="John Cole" initials="JC" userId="S::john.cole@urus.org::dce859ca-a69c-4b2e-9c63-aedc4f3b9c67" providerId="AD"/>
  <p188:author id="{A0945289-9C74-CE93-5741-26F1F37DD373}" name="Bob Welper" initials="BW" userId="S::Bob.Welper@urus.org::9e4a3922-0deb-4c4e-8dcc-72f8e38aa601" providerId="AD"/>
  <p188:author id="{10B21AD3-2564-C140-633D-FCE51943B8A4}" name="Paul Hunt" initials="PH" userId="S::Paul.Hunt@urus.org::c5059934-7e03-40bc-86c0-717ae8f90c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305"/>
    <a:srgbClr val="ECB503"/>
    <a:srgbClr val="00000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41" autoAdjust="0"/>
    <p:restoredTop sz="94660"/>
  </p:normalViewPr>
  <p:slideViewPr>
    <p:cSldViewPr snapToGrid="0">
      <p:cViewPr varScale="1">
        <p:scale>
          <a:sx n="157" d="100"/>
          <a:sy n="157" d="100"/>
        </p:scale>
        <p:origin x="1208" y="168"/>
      </p:cViewPr>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varScale="1">
        <p:scale>
          <a:sx n="81" d="100"/>
          <a:sy n="81" d="100"/>
        </p:scale>
        <p:origin x="28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rot="5400000">
            <a:off x="-411873" y="498765"/>
            <a:ext cx="1282535" cy="458788"/>
          </a:xfrm>
          <a:prstGeom prst="rect">
            <a:avLst/>
          </a:prstGeom>
          <a:blipFill>
            <a:blip r:embed="rId2" cstate="email">
              <a:extLst>
                <a:ext uri="{28A0092B-C50C-407E-A947-70E740481C1C}">
                  <a14:useLocalDpi xmlns:a14="http://schemas.microsoft.com/office/drawing/2010/main"/>
                </a:ext>
              </a:extLst>
            </a:blip>
            <a:stretch>
              <a:fillRect/>
            </a:stretch>
          </a:blipFill>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986B36-AD23-4774-8FB2-8553B595C00B}" type="datetimeFigureOut">
              <a:rPr lang="en-US" smtClean="0"/>
              <a:t>4/28/22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0A717C-083D-4A29-A5DF-280DB2E50E78}" type="slidenum">
              <a:rPr lang="en-US" smtClean="0"/>
              <a:t>‹#›</a:t>
            </a:fld>
            <a:endParaRPr lang="en-US"/>
          </a:p>
        </p:txBody>
      </p:sp>
    </p:spTree>
    <p:extLst>
      <p:ext uri="{BB962C8B-B14F-4D97-AF65-F5344CB8AC3E}">
        <p14:creationId xmlns:p14="http://schemas.microsoft.com/office/powerpoint/2010/main" val="1560231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78F0D-80A5-4B23-B021-6B66BA6F26FE}" type="datetimeFigureOut">
              <a:rPr lang="en-US" smtClean="0"/>
              <a:t>4/28/22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46AA1-69F3-4DB7-B157-3F23CA0C0D95}" type="slidenum">
              <a:rPr lang="en-US" smtClean="0"/>
              <a:t>‹#›</a:t>
            </a:fld>
            <a:endParaRPr lang="en-US"/>
          </a:p>
        </p:txBody>
      </p:sp>
    </p:spTree>
    <p:extLst>
      <p:ext uri="{BB962C8B-B14F-4D97-AF65-F5344CB8AC3E}">
        <p14:creationId xmlns:p14="http://schemas.microsoft.com/office/powerpoint/2010/main" val="38420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2</a:t>
            </a:fld>
            <a:endParaRPr lang="en-US"/>
          </a:p>
        </p:txBody>
      </p:sp>
    </p:spTree>
    <p:extLst>
      <p:ext uri="{BB962C8B-B14F-4D97-AF65-F5344CB8AC3E}">
        <p14:creationId xmlns:p14="http://schemas.microsoft.com/office/powerpoint/2010/main" val="42618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A9EBF-91FD-2F40-B54F-8B48B4AB474B}" type="slidenum">
              <a:rPr lang="en-US" smtClean="0"/>
              <a:pPr/>
              <a:t>4</a:t>
            </a:fld>
            <a:endParaRPr lang="en-US"/>
          </a:p>
        </p:txBody>
      </p:sp>
    </p:spTree>
    <p:extLst>
      <p:ext uri="{BB962C8B-B14F-4D97-AF65-F5344CB8AC3E}">
        <p14:creationId xmlns:p14="http://schemas.microsoft.com/office/powerpoint/2010/main" val="386846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A9EBF-91FD-2F40-B54F-8B48B4AB474B}" type="slidenum">
              <a:rPr lang="en-US" smtClean="0"/>
              <a:pPr/>
              <a:t>5</a:t>
            </a:fld>
            <a:endParaRPr lang="en-US"/>
          </a:p>
        </p:txBody>
      </p:sp>
    </p:spTree>
    <p:extLst>
      <p:ext uri="{BB962C8B-B14F-4D97-AF65-F5344CB8AC3E}">
        <p14:creationId xmlns:p14="http://schemas.microsoft.com/office/powerpoint/2010/main" val="34527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3BBEE1-9E7D-436C-9E26-870F3846246C}" type="slidenum">
              <a:rPr lang="en-US" smtClean="0"/>
              <a:pPr/>
              <a:t>6</a:t>
            </a:fld>
            <a:endParaRPr lang="en-US"/>
          </a:p>
        </p:txBody>
      </p:sp>
    </p:spTree>
    <p:extLst>
      <p:ext uri="{BB962C8B-B14F-4D97-AF65-F5344CB8AC3E}">
        <p14:creationId xmlns:p14="http://schemas.microsoft.com/office/powerpoint/2010/main" val="83801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7</a:t>
            </a:fld>
            <a:endParaRPr lang="en-US"/>
          </a:p>
        </p:txBody>
      </p:sp>
    </p:spTree>
    <p:extLst>
      <p:ext uri="{BB962C8B-B14F-4D97-AF65-F5344CB8AC3E}">
        <p14:creationId xmlns:p14="http://schemas.microsoft.com/office/powerpoint/2010/main" val="320629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58FBD-C52B-47D9-860D-B6C0B67582A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860E455-9ABA-46CA-A220-4D25306E852E}"/>
              </a:ext>
            </a:extLst>
          </p:cNvPr>
          <p:cNvSpPr txBox="1">
            <a:spLocks noGrp="1"/>
          </p:cNvSpPr>
          <p:nvPr>
            <p:ph type="body" sz="quarter" idx="1"/>
          </p:nvPr>
        </p:nvSpPr>
        <p:spPr/>
        <p:txBody>
          <a:bodyPr/>
          <a:lstStyle/>
          <a:p>
            <a:pPr lvl="0"/>
            <a:r>
              <a:rPr lang="en-US" sz="1800">
                <a:effectLst/>
                <a:latin typeface="Calibri" panose="020F0502020204030204" pitchFamily="34" charset="0"/>
                <a:ea typeface="Times New Roman" panose="02020603050405020304" pitchFamily="18" charset="0"/>
              </a:rPr>
              <a:t>To test the hypothesis we used a crispr-cas9 system </a:t>
            </a:r>
          </a:p>
          <a:p>
            <a:pPr lvl="0"/>
            <a:r>
              <a:rPr lang="en-US" sz="1800">
                <a:effectLst/>
                <a:latin typeface="Calibri" panose="020F0502020204030204" pitchFamily="34" charset="0"/>
                <a:ea typeface="Times New Roman" panose="02020603050405020304" pitchFamily="18" charset="0"/>
              </a:rPr>
              <a:t>Used 2 guides to create Large enough cut that we can easily genotype in the lab</a:t>
            </a:r>
          </a:p>
          <a:p>
            <a:pPr lvl="0"/>
            <a:r>
              <a:rPr lang="en-US" sz="1800">
                <a:effectLst/>
                <a:latin typeface="Calibri" panose="020F0502020204030204" pitchFamily="34" charset="0"/>
                <a:ea typeface="Times New Roman" panose="02020603050405020304" pitchFamily="18" charset="0"/>
              </a:rPr>
              <a:t>IFT80 is first expressed at the 8-cell stage (</a:t>
            </a:r>
            <a:r>
              <a:rPr lang="en-US" sz="1800" err="1">
                <a:effectLst/>
                <a:latin typeface="Calibri" panose="020F0502020204030204" pitchFamily="34" charset="0"/>
                <a:ea typeface="Times New Roman" panose="02020603050405020304" pitchFamily="18" charset="0"/>
              </a:rPr>
              <a:t>graf</a:t>
            </a:r>
            <a:r>
              <a:rPr lang="en-US" sz="1800">
                <a:effectLst/>
                <a:latin typeface="Calibri" panose="020F0502020204030204" pitchFamily="34" charset="0"/>
                <a:ea typeface="Times New Roman" panose="02020603050405020304" pitchFamily="18" charset="0"/>
              </a:rPr>
              <a:t>) and we corroborated that in our lab </a:t>
            </a:r>
          </a:p>
          <a:p>
            <a:pPr lvl="0"/>
            <a:endParaRPr lang="en-US" sz="1800">
              <a:effectLst/>
              <a:latin typeface="Calibri" panose="020F0502020204030204" pitchFamily="34" charset="0"/>
              <a:ea typeface="Times New Roman" panose="02020603050405020304" pitchFamily="18" charset="0"/>
            </a:endParaRPr>
          </a:p>
          <a:p>
            <a:pPr lvl="0"/>
            <a:r>
              <a:rPr lang="en-US" sz="1800">
                <a:effectLst/>
                <a:latin typeface="Calibri" panose="020F0502020204030204" pitchFamily="34" charset="0"/>
                <a:ea typeface="Times New Roman" panose="02020603050405020304" pitchFamily="18" charset="0"/>
              </a:rPr>
              <a:t>Zygotes microinjected at these concentrations of the guide cas9 complexes</a:t>
            </a:r>
          </a:p>
          <a:p>
            <a:pPr lvl="0"/>
            <a:endParaRPr lang="en-US" sz="1800">
              <a:effectLst/>
              <a:latin typeface="Calibri" panose="020F0502020204030204" pitchFamily="34" charset="0"/>
              <a:ea typeface="Times New Roman" panose="02020603050405020304" pitchFamily="18" charset="0"/>
            </a:endParaRPr>
          </a:p>
          <a:p>
            <a:pPr lvl="0"/>
            <a:r>
              <a:rPr lang="en-US" sz="1800">
                <a:effectLst/>
                <a:latin typeface="Calibri" panose="020F0502020204030204" pitchFamily="34" charset="0"/>
                <a:ea typeface="Times New Roman" panose="02020603050405020304" pitchFamily="18" charset="0"/>
              </a:rPr>
              <a:t>Genotype by amplifying the edited region of the gene</a:t>
            </a:r>
          </a:p>
          <a:p>
            <a:pPr lvl="0"/>
            <a:r>
              <a:rPr lang="en-US" sz="1800">
                <a:effectLst/>
                <a:latin typeface="Calibri" panose="020F0502020204030204" pitchFamily="34" charset="0"/>
                <a:ea typeface="Times New Roman" panose="02020603050405020304" pitchFamily="18" charset="0"/>
              </a:rPr>
              <a:t>Sanger seq to </a:t>
            </a:r>
            <a:r>
              <a:rPr lang="en-US" sz="1800" err="1">
                <a:effectLst/>
                <a:latin typeface="Calibri" panose="020F0502020204030204" pitchFamily="34" charset="0"/>
                <a:ea typeface="Times New Roman" panose="02020603050405020304" pitchFamily="18" charset="0"/>
              </a:rPr>
              <a:t>corroberate</a:t>
            </a:r>
            <a:r>
              <a:rPr lang="en-US" sz="1800">
                <a:effectLst/>
                <a:latin typeface="Calibri" panose="020F0502020204030204" pitchFamily="34" charset="0"/>
                <a:ea typeface="Times New Roman" panose="02020603050405020304" pitchFamily="18" charset="0"/>
              </a:rPr>
              <a:t> </a:t>
            </a:r>
          </a:p>
          <a:p>
            <a:pPr lvl="0"/>
            <a:r>
              <a:rPr lang="en-US" sz="1800">
                <a:effectLst/>
                <a:latin typeface="Calibri" panose="020F0502020204030204" pitchFamily="34" charset="0"/>
                <a:ea typeface="Times New Roman" panose="02020603050405020304" pitchFamily="18" charset="0"/>
              </a:rPr>
              <a:t>Only used biallelic to have same phenotype</a:t>
            </a:r>
          </a:p>
          <a:p>
            <a:pPr lvl="0"/>
            <a:r>
              <a:rPr lang="en-US" sz="1800">
                <a:effectLst/>
                <a:latin typeface="Calibri" panose="020F0502020204030204" pitchFamily="34" charset="0"/>
                <a:ea typeface="Times New Roman" panose="02020603050405020304" pitchFamily="18" charset="0"/>
              </a:rPr>
              <a:t>Real time </a:t>
            </a:r>
            <a:r>
              <a:rPr lang="en-US" sz="1800" err="1">
                <a:effectLst/>
                <a:latin typeface="Calibri" panose="020F0502020204030204" pitchFamily="34" charset="0"/>
                <a:ea typeface="Times New Roman" panose="02020603050405020304" pitchFamily="18" charset="0"/>
              </a:rPr>
              <a:t>pcr</a:t>
            </a:r>
            <a:r>
              <a:rPr lang="en-US" sz="1800">
                <a:effectLst/>
                <a:latin typeface="Calibri" panose="020F0502020204030204" pitchFamily="34" charset="0"/>
                <a:ea typeface="Times New Roman" panose="02020603050405020304" pitchFamily="18" charset="0"/>
              </a:rPr>
              <a:t> in different areas of the transcript to make sure function is lost </a:t>
            </a:r>
          </a:p>
          <a:p>
            <a:pPr lvl="0"/>
            <a:r>
              <a:rPr lang="en-US" sz="1800">
                <a:effectLst/>
                <a:latin typeface="Calibri" panose="020F0502020204030204" pitchFamily="34" charset="0"/>
                <a:ea typeface="Times New Roman" panose="02020603050405020304" pitchFamily="18" charset="0"/>
              </a:rPr>
              <a:t>Genotype to correlate ift80 edit to developmental data</a:t>
            </a:r>
          </a:p>
          <a:p>
            <a:pPr lvl="0"/>
            <a:r>
              <a:rPr lang="en-US" sz="1800">
                <a:effectLst/>
                <a:latin typeface="Calibri" panose="020F0502020204030204" pitchFamily="34" charset="0"/>
                <a:ea typeface="Times New Roman" panose="02020603050405020304" pitchFamily="18" charset="0"/>
              </a:rPr>
              <a:t>gRNAs annealed to a tracr-Cas9mRNA complex </a:t>
            </a:r>
            <a:endParaRPr lang="en-US"/>
          </a:p>
        </p:txBody>
      </p:sp>
      <p:sp>
        <p:nvSpPr>
          <p:cNvPr id="4" name="Slide Number Placeholder 3">
            <a:extLst>
              <a:ext uri="{FF2B5EF4-FFF2-40B4-BE49-F238E27FC236}">
                <a16:creationId xmlns:a16="http://schemas.microsoft.com/office/drawing/2014/main" id="{74DFD133-6CE0-4023-8439-590B67FBCC72}"/>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48C09-1DAF-4193-B56B-1ED7581D3831}"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7035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46AA1-69F3-4DB7-B157-3F23CA0C0D95}" type="slidenum">
              <a:rPr lang="en-US" smtClean="0"/>
              <a:t>33</a:t>
            </a:fld>
            <a:endParaRPr lang="en-US"/>
          </a:p>
        </p:txBody>
      </p:sp>
    </p:spTree>
    <p:extLst>
      <p:ext uri="{BB962C8B-B14F-4D97-AF65-F5344CB8AC3E}">
        <p14:creationId xmlns:p14="http://schemas.microsoft.com/office/powerpoint/2010/main" val="1163137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679A7CC-83E9-4F2A-90BC-0BB74990885C}"/>
              </a:ext>
            </a:extLst>
          </p:cNvPr>
          <p:cNvSpPr/>
          <p:nvPr userDrawn="1"/>
        </p:nvSpPr>
        <p:spPr>
          <a:xfrm>
            <a:off x="9673389" y="5759116"/>
            <a:ext cx="2518611" cy="10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Rectangle: Single Corner Snipped 29">
            <a:extLst>
              <a:ext uri="{FF2B5EF4-FFF2-40B4-BE49-F238E27FC236}">
                <a16:creationId xmlns:a16="http://schemas.microsoft.com/office/drawing/2014/main" id="{7CFDED71-3A91-4AB3-A7D1-E1077CB9C628}"/>
              </a:ext>
            </a:extLst>
          </p:cNvPr>
          <p:cNvSpPr>
            <a:spLocks noChangeAspect="1"/>
          </p:cNvSpPr>
          <p:nvPr userDrawn="1"/>
        </p:nvSpPr>
        <p:spPr>
          <a:xfrm>
            <a:off x="-2" y="0"/>
            <a:ext cx="10587791" cy="6858000"/>
          </a:xfrm>
          <a:prstGeom prst="snip1Rect">
            <a:avLst>
              <a:gd name="adj" fmla="val 42252"/>
            </a:avLst>
          </a:prstGeom>
          <a:blipFill>
            <a:blip r:embed="rId2"/>
            <a:stretch>
              <a:fillRect l="-11368" t="-3480" r="2662" b="-140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677729" y="536522"/>
            <a:ext cx="4616165" cy="1216538"/>
          </a:xfrm>
        </p:spPr>
        <p:txBody>
          <a:bodyPr anchor="b">
            <a:normAutofit/>
          </a:bodyPr>
          <a:lstStyle>
            <a:lvl1pPr algn="l">
              <a:defRPr sz="4400" b="1" baseline="0">
                <a:solidFill>
                  <a:schemeClr val="bg1"/>
                </a:solidFill>
              </a:defRPr>
            </a:lvl1pPr>
          </a:lstStyle>
          <a:p>
            <a:r>
              <a:rPr lang="en-US" dirty="0"/>
              <a:t>CLICK TO EDIT TITLE</a:t>
            </a:r>
          </a:p>
        </p:txBody>
      </p:sp>
      <p:sp>
        <p:nvSpPr>
          <p:cNvPr id="3" name="Subtitle 2"/>
          <p:cNvSpPr>
            <a:spLocks noGrp="1"/>
          </p:cNvSpPr>
          <p:nvPr userDrawn="1">
            <p:ph type="subTitle" idx="1" hasCustomPrompt="1"/>
          </p:nvPr>
        </p:nvSpPr>
        <p:spPr>
          <a:xfrm>
            <a:off x="677730" y="1753060"/>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 date</a:t>
            </a:r>
          </a:p>
        </p:txBody>
      </p:sp>
      <p:sp>
        <p:nvSpPr>
          <p:cNvPr id="7" name="Footer Placeholder 4">
            <a:extLst>
              <a:ext uri="{FF2B5EF4-FFF2-40B4-BE49-F238E27FC236}">
                <a16:creationId xmlns:a16="http://schemas.microsoft.com/office/drawing/2014/main" id="{2C9E5889-621C-4733-B53C-B523BAC94CAF}"/>
              </a:ext>
            </a:extLst>
          </p:cNvPr>
          <p:cNvSpPr>
            <a:spLocks noGrp="1"/>
          </p:cNvSpPr>
          <p:nvPr userDrawn="1">
            <p:ph type="ftr" sz="quarter" idx="11"/>
          </p:nvPr>
        </p:nvSpPr>
        <p:spPr>
          <a:xfrm>
            <a:off x="4038600" y="6356350"/>
            <a:ext cx="4114800" cy="365125"/>
          </a:xfrm>
          <a:prstGeom prst="rect">
            <a:avLst/>
          </a:prstGeom>
        </p:spPr>
        <p:txBody>
          <a:bodyPr/>
          <a:lstStyle>
            <a:lvl1pPr algn="ctr">
              <a:defRPr sz="1400">
                <a:solidFill>
                  <a:schemeClr val="accent6"/>
                </a:solidFill>
              </a:defRPr>
            </a:lvl1pPr>
          </a:lstStyle>
          <a:p>
            <a:r>
              <a:rPr lang="en-US"/>
              <a:t>CONFIDENTIAL</a:t>
            </a:r>
          </a:p>
        </p:txBody>
      </p:sp>
      <p:pic>
        <p:nvPicPr>
          <p:cNvPr id="34" name="Picture 33" descr="A picture containing drawing&#10;&#10;Description automatically generated">
            <a:extLst>
              <a:ext uri="{FF2B5EF4-FFF2-40B4-BE49-F238E27FC236}">
                <a16:creationId xmlns:a16="http://schemas.microsoft.com/office/drawing/2014/main" id="{0B87985C-CF51-41AF-9F79-75BC4D732EF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10775" y="591153"/>
            <a:ext cx="1879565" cy="426290"/>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id="{502D699B-CFC8-4B91-B8D2-7C8D615D02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V="1">
            <a:off x="4038600" y="-4952593"/>
            <a:ext cx="6954796" cy="19672134"/>
          </a:xfrm>
          <a:prstGeom prst="rect">
            <a:avLst/>
          </a:prstGeom>
        </p:spPr>
      </p:pic>
      <p:sp>
        <p:nvSpPr>
          <p:cNvPr id="47" name="Rectangle 46">
            <a:extLst>
              <a:ext uri="{FF2B5EF4-FFF2-40B4-BE49-F238E27FC236}">
                <a16:creationId xmlns:a16="http://schemas.microsoft.com/office/drawing/2014/main" id="{65DA1471-4449-4CBB-B42F-8634D442C372}"/>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48" name="Rectangle 47">
            <a:extLst>
              <a:ext uri="{FF2B5EF4-FFF2-40B4-BE49-F238E27FC236}">
                <a16:creationId xmlns:a16="http://schemas.microsoft.com/office/drawing/2014/main" id="{DC7C1B98-55CE-4DB1-82A5-EF70FC663320}"/>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73646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B8B61-8170-468B-A590-A4C06BEBFF88}"/>
              </a:ext>
            </a:extLst>
          </p:cNvPr>
          <p:cNvSpPr/>
          <p:nvPr userDrawn="1"/>
        </p:nvSpPr>
        <p:spPr>
          <a:xfrm>
            <a:off x="9673389" y="5759116"/>
            <a:ext cx="2518611" cy="10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9" name="Picture 8" descr="A picture containing drawing&#10;&#10;Description automatically generated">
            <a:extLst>
              <a:ext uri="{FF2B5EF4-FFF2-40B4-BE49-F238E27FC236}">
                <a16:creationId xmlns:a16="http://schemas.microsoft.com/office/drawing/2014/main" id="{E109D679-A3FF-4CB4-A8F9-615BBDBF75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0775" y="591153"/>
            <a:ext cx="1879565" cy="426290"/>
          </a:xfrm>
          <a:prstGeom prst="rect">
            <a:avLst/>
          </a:prstGeom>
        </p:spPr>
      </p:pic>
      <p:sp>
        <p:nvSpPr>
          <p:cNvPr id="6" name="Rectangle: Single Corner Snipped 5">
            <a:extLst>
              <a:ext uri="{FF2B5EF4-FFF2-40B4-BE49-F238E27FC236}">
                <a16:creationId xmlns:a16="http://schemas.microsoft.com/office/drawing/2014/main" id="{91955A3A-3E45-4793-914D-C99F469E5BD3}"/>
              </a:ext>
            </a:extLst>
          </p:cNvPr>
          <p:cNvSpPr>
            <a:spLocks noChangeAspect="1"/>
          </p:cNvSpPr>
          <p:nvPr userDrawn="1"/>
        </p:nvSpPr>
        <p:spPr>
          <a:xfrm>
            <a:off x="-2" y="0"/>
            <a:ext cx="10427369" cy="6924676"/>
          </a:xfrm>
          <a:prstGeom prst="snip1Rect">
            <a:avLst>
              <a:gd name="adj" fmla="val 42252"/>
            </a:avLst>
          </a:prstGeom>
          <a:gradFill flip="none" rotWithShape="1">
            <a:gsLst>
              <a:gs pos="46000">
                <a:schemeClr val="tx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93A5D631-0DDB-408F-8C59-BFC87AC90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4096815" y="-4968777"/>
            <a:ext cx="6954796" cy="19672134"/>
          </a:xfrm>
          <a:prstGeom prst="rect">
            <a:avLst/>
          </a:prstGeom>
        </p:spPr>
      </p:pic>
      <p:sp>
        <p:nvSpPr>
          <p:cNvPr id="5" name="Title 1"/>
          <p:cNvSpPr>
            <a:spLocks noGrp="1"/>
          </p:cNvSpPr>
          <p:nvPr>
            <p:ph type="title" hasCustomPrompt="1"/>
          </p:nvPr>
        </p:nvSpPr>
        <p:spPr>
          <a:xfrm>
            <a:off x="838200" y="365125"/>
            <a:ext cx="10515600" cy="1325563"/>
          </a:xfrm>
        </p:spPr>
        <p:txBody>
          <a:bodyPr/>
          <a:lstStyle>
            <a:lvl1pPr algn="l">
              <a:defRPr b="1" i="0" baseline="0">
                <a:solidFill>
                  <a:schemeClr val="bg1"/>
                </a:solidFill>
              </a:defRPr>
            </a:lvl1pPr>
          </a:lstStyle>
          <a:p>
            <a:r>
              <a:rPr lang="en-US" dirty="0"/>
              <a:t>THANK YOU!</a:t>
            </a:r>
          </a:p>
        </p:txBody>
      </p:sp>
      <p:sp>
        <p:nvSpPr>
          <p:cNvPr id="10" name="Rectangle 9">
            <a:extLst>
              <a:ext uri="{FF2B5EF4-FFF2-40B4-BE49-F238E27FC236}">
                <a16:creationId xmlns:a16="http://schemas.microsoft.com/office/drawing/2014/main" id="{3CF644C0-6923-46BA-92EF-72CC28AB7F70}"/>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11" name="Rectangle 10">
            <a:extLst>
              <a:ext uri="{FF2B5EF4-FFF2-40B4-BE49-F238E27FC236}">
                <a16:creationId xmlns:a16="http://schemas.microsoft.com/office/drawing/2014/main" id="{30E75B10-0775-4F87-AADF-A1ED831DE22E}"/>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192352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40790E-2093-A04C-8E78-4CA06A9AF8BD}" type="datetime1">
              <a:rPr lang="en-US" smtClean="0"/>
              <a:t>4/28/22</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774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3984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7188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dirty="0"/>
              <a:t>Click to edit Master title style</a:t>
            </a:r>
          </a:p>
        </p:txBody>
      </p:sp>
      <p:sp>
        <p:nvSpPr>
          <p:cNvPr id="3" name="Content Placeholder 2"/>
          <p:cNvSpPr>
            <a:spLocks noGrp="1"/>
          </p:cNvSpPr>
          <p:nvPr>
            <p:ph sz="half" idx="1"/>
          </p:nvPr>
        </p:nvSpPr>
        <p:spPr>
          <a:xfrm>
            <a:off x="487680" y="1188720"/>
            <a:ext cx="11216640" cy="5120640"/>
          </a:xfrm>
        </p:spPr>
        <p:txBody>
          <a:bodyPr/>
          <a:lstStyle>
            <a:lvl1pPr marL="274320" indent="-274320">
              <a:defRPr sz="2700"/>
            </a:lvl1pPr>
            <a:lvl2pPr marL="685800">
              <a:defRPr sz="2700"/>
            </a:lvl2pPr>
            <a:lvl3pPr marL="960120" indent="-274320">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3557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487680" y="2767584"/>
            <a:ext cx="11216640" cy="639763"/>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403525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7486" y="182564"/>
            <a:ext cx="10968567" cy="549275"/>
          </a:xfrm>
        </p:spPr>
        <p:txBody>
          <a:bodyPr/>
          <a:lstStyle/>
          <a:p>
            <a:r>
              <a:rPr lang="en-US"/>
              <a:t>Click to edit Master title style</a:t>
            </a:r>
          </a:p>
        </p:txBody>
      </p:sp>
      <p:sp>
        <p:nvSpPr>
          <p:cNvPr id="3" name="Table Placeholder 2"/>
          <p:cNvSpPr>
            <a:spLocks noGrp="1"/>
          </p:cNvSpPr>
          <p:nvPr>
            <p:ph type="tbl" idx="1"/>
          </p:nvPr>
        </p:nvSpPr>
        <p:spPr>
          <a:xfrm>
            <a:off x="607486" y="1233488"/>
            <a:ext cx="10968567" cy="1924051"/>
          </a:xfrm>
        </p:spPr>
        <p:txBody>
          <a:bodyPr/>
          <a:lstStyle/>
          <a:p>
            <a:pPr lvl="0"/>
            <a:endParaRPr lang="en-US" noProof="0"/>
          </a:p>
        </p:txBody>
      </p:sp>
    </p:spTree>
    <p:extLst>
      <p:ext uri="{BB962C8B-B14F-4D97-AF65-F5344CB8AC3E}">
        <p14:creationId xmlns:p14="http://schemas.microsoft.com/office/powerpoint/2010/main" val="342261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1"/>
            <a:ext cx="11216640" cy="639763"/>
          </a:xfrm>
        </p:spPr>
        <p:txBody>
          <a:bodyPr/>
          <a:lstStyle/>
          <a:p>
            <a:r>
              <a:rPr lang="en-US" dirty="0"/>
              <a:t>Click to edit Master title style</a:t>
            </a:r>
          </a:p>
        </p:txBody>
      </p:sp>
      <p:sp>
        <p:nvSpPr>
          <p:cNvPr id="3" name="Content Placeholder 2"/>
          <p:cNvSpPr>
            <a:spLocks noGrp="1"/>
          </p:cNvSpPr>
          <p:nvPr>
            <p:ph sz="half" idx="1"/>
          </p:nvPr>
        </p:nvSpPr>
        <p:spPr>
          <a:xfrm>
            <a:off x="487680" y="1188720"/>
            <a:ext cx="11216640" cy="5120640"/>
          </a:xfrm>
        </p:spPr>
        <p:txBody>
          <a:bodyPr/>
          <a:lstStyle>
            <a:lvl1pPr marL="274313" indent="-274313">
              <a:defRPr sz="2700"/>
            </a:lvl1pPr>
            <a:lvl2pPr marL="685783">
              <a:defRPr sz="2700"/>
            </a:lvl2pPr>
            <a:lvl3pPr marL="960096" indent="-274313">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37857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487680" y="2767584"/>
            <a:ext cx="11216640" cy="639763"/>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78166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E6429B-9FBE-4A4F-ACD2-5A338618D132}"/>
              </a:ext>
            </a:extLst>
          </p:cNvPr>
          <p:cNvSpPr/>
          <p:nvPr userDrawn="1"/>
        </p:nvSpPr>
        <p:spPr>
          <a:xfrm>
            <a:off x="9673389" y="5759116"/>
            <a:ext cx="2518611" cy="10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Single Corner Snipped 11">
            <a:extLst>
              <a:ext uri="{FF2B5EF4-FFF2-40B4-BE49-F238E27FC236}">
                <a16:creationId xmlns:a16="http://schemas.microsoft.com/office/drawing/2014/main" id="{CDAEB0E3-DD4C-4B30-99C8-3082E0C2700B}"/>
              </a:ext>
            </a:extLst>
          </p:cNvPr>
          <p:cNvSpPr>
            <a:spLocks noChangeAspect="1"/>
          </p:cNvSpPr>
          <p:nvPr userDrawn="1"/>
        </p:nvSpPr>
        <p:spPr>
          <a:xfrm>
            <a:off x="-2" y="0"/>
            <a:ext cx="10427369" cy="6924676"/>
          </a:xfrm>
          <a:prstGeom prst="snip1Rect">
            <a:avLst>
              <a:gd name="adj" fmla="val 42252"/>
            </a:avLst>
          </a:prstGeom>
          <a:gradFill flip="none" rotWithShape="1">
            <a:gsLst>
              <a:gs pos="46000">
                <a:schemeClr val="tx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3A992E7F-0DDB-453C-81B4-D563782B3ECB}"/>
              </a:ext>
            </a:extLst>
          </p:cNvPr>
          <p:cNvSpPr>
            <a:spLocks noGrp="1"/>
          </p:cNvSpPr>
          <p:nvPr>
            <p:ph type="ctrTitle" hasCustomPrompt="1"/>
          </p:nvPr>
        </p:nvSpPr>
        <p:spPr>
          <a:xfrm>
            <a:off x="677729" y="2069432"/>
            <a:ext cx="7343324" cy="2045044"/>
          </a:xfrm>
        </p:spPr>
        <p:txBody>
          <a:bodyPr anchor="b">
            <a:normAutofit/>
          </a:bodyPr>
          <a:lstStyle>
            <a:lvl1pPr algn="l">
              <a:defRPr sz="4400" b="1" baseline="0">
                <a:solidFill>
                  <a:schemeClr val="bg1"/>
                </a:solidFill>
              </a:defRPr>
            </a:lvl1pPr>
          </a:lstStyle>
          <a:p>
            <a:r>
              <a:rPr lang="en-US" dirty="0"/>
              <a:t>CLICK TO EDIT TITLE</a:t>
            </a:r>
          </a:p>
        </p:txBody>
      </p:sp>
      <p:sp>
        <p:nvSpPr>
          <p:cNvPr id="17" name="Subtitle 2">
            <a:extLst>
              <a:ext uri="{FF2B5EF4-FFF2-40B4-BE49-F238E27FC236}">
                <a16:creationId xmlns:a16="http://schemas.microsoft.com/office/drawing/2014/main" id="{39DF5442-677C-442D-93DC-D36F7800F2DA}"/>
              </a:ext>
            </a:extLst>
          </p:cNvPr>
          <p:cNvSpPr>
            <a:spLocks noGrp="1"/>
          </p:cNvSpPr>
          <p:nvPr>
            <p:ph type="subTitle" idx="1" hasCustomPrompt="1"/>
          </p:nvPr>
        </p:nvSpPr>
        <p:spPr>
          <a:xfrm>
            <a:off x="677730" y="4114476"/>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 date</a:t>
            </a:r>
          </a:p>
        </p:txBody>
      </p:sp>
      <p:sp>
        <p:nvSpPr>
          <p:cNvPr id="18" name="Footer Placeholder 4">
            <a:extLst>
              <a:ext uri="{FF2B5EF4-FFF2-40B4-BE49-F238E27FC236}">
                <a16:creationId xmlns:a16="http://schemas.microsoft.com/office/drawing/2014/main" id="{6FF3E115-32EA-43CC-A32E-1067104E852C}"/>
              </a:ext>
            </a:extLst>
          </p:cNvPr>
          <p:cNvSpPr>
            <a:spLocks noGrp="1"/>
          </p:cNvSpPr>
          <p:nvPr>
            <p:ph type="ftr" sz="quarter" idx="11"/>
          </p:nvPr>
        </p:nvSpPr>
        <p:spPr>
          <a:xfrm>
            <a:off x="4038600" y="6356350"/>
            <a:ext cx="4114800" cy="365125"/>
          </a:xfrm>
          <a:prstGeom prst="rect">
            <a:avLst/>
          </a:prstGeom>
        </p:spPr>
        <p:txBody>
          <a:bodyPr/>
          <a:lstStyle>
            <a:lvl1pPr algn="ctr">
              <a:defRPr sz="1400">
                <a:solidFill>
                  <a:schemeClr val="accent6"/>
                </a:solidFill>
              </a:defRPr>
            </a:lvl1pPr>
          </a:lstStyle>
          <a:p>
            <a:r>
              <a:rPr lang="en-US"/>
              <a:t>CONFIDENTIAL</a:t>
            </a:r>
            <a:endParaRPr lang="en-US" dirty="0"/>
          </a:p>
        </p:txBody>
      </p:sp>
      <p:pic>
        <p:nvPicPr>
          <p:cNvPr id="19" name="Picture 18" descr="A picture containing drawing&#10;&#10;Description automatically generated">
            <a:extLst>
              <a:ext uri="{FF2B5EF4-FFF2-40B4-BE49-F238E27FC236}">
                <a16:creationId xmlns:a16="http://schemas.microsoft.com/office/drawing/2014/main" id="{0BEB1784-A7EF-4382-A571-AF70A04346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0775" y="591153"/>
            <a:ext cx="1879565" cy="42629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6A4CBE37-A85A-4B5A-BF48-4B61382EA2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4038600" y="-4849507"/>
            <a:ext cx="6954796" cy="19672134"/>
          </a:xfrm>
          <a:prstGeom prst="rect">
            <a:avLst/>
          </a:prstGeom>
        </p:spPr>
      </p:pic>
      <p:sp>
        <p:nvSpPr>
          <p:cNvPr id="9" name="Rectangle 8">
            <a:extLst>
              <a:ext uri="{FF2B5EF4-FFF2-40B4-BE49-F238E27FC236}">
                <a16:creationId xmlns:a16="http://schemas.microsoft.com/office/drawing/2014/main" id="{E783F98E-2B4D-4D2A-A599-A7AAB1A81A7F}"/>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10" name="Rectangle 9">
            <a:extLst>
              <a:ext uri="{FF2B5EF4-FFF2-40B4-BE49-F238E27FC236}">
                <a16:creationId xmlns:a16="http://schemas.microsoft.com/office/drawing/2014/main" id="{ED39D12C-34CF-4074-A4A1-718E76426271}"/>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224616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EB3DB080-0483-4982-88A5-890176A5BD56}"/>
              </a:ext>
            </a:extLst>
          </p:cNvPr>
          <p:cNvSpPr>
            <a:spLocks noChangeAspect="1"/>
          </p:cNvSpPr>
          <p:nvPr userDrawn="1"/>
        </p:nvSpPr>
        <p:spPr>
          <a:xfrm>
            <a:off x="0" y="0"/>
            <a:ext cx="5715048" cy="6924676"/>
          </a:xfrm>
          <a:prstGeom prst="snip1Rect">
            <a:avLst>
              <a:gd name="adj" fmla="val 50000"/>
            </a:avLst>
          </a:prstGeom>
          <a:blipFill>
            <a:blip r:embed="rId2"/>
            <a:stretch>
              <a:fillRect l="-21199" t="1802" r="-21199" b="-193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drawing&#10;&#10;Description automatically generated">
            <a:extLst>
              <a:ext uri="{FF2B5EF4-FFF2-40B4-BE49-F238E27FC236}">
                <a16:creationId xmlns:a16="http://schemas.microsoft.com/office/drawing/2014/main" id="{06E7E928-E0B7-41B0-BCA0-0A8518671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858796" y="-4968777"/>
            <a:ext cx="6954796" cy="19672134"/>
          </a:xfrm>
          <a:prstGeom prst="rect">
            <a:avLst/>
          </a:prstGeom>
        </p:spPr>
      </p:pic>
      <p:sp>
        <p:nvSpPr>
          <p:cNvPr id="23" name="Title 1">
            <a:extLst>
              <a:ext uri="{FF2B5EF4-FFF2-40B4-BE49-F238E27FC236}">
                <a16:creationId xmlns:a16="http://schemas.microsoft.com/office/drawing/2014/main" id="{BB186335-29EE-43BA-8CFC-421B4474C81F}"/>
              </a:ext>
            </a:extLst>
          </p:cNvPr>
          <p:cNvSpPr>
            <a:spLocks noGrp="1"/>
          </p:cNvSpPr>
          <p:nvPr>
            <p:ph type="ctrTitle" hasCustomPrompt="1"/>
          </p:nvPr>
        </p:nvSpPr>
        <p:spPr>
          <a:xfrm>
            <a:off x="2442361" y="536522"/>
            <a:ext cx="9156080" cy="1216538"/>
          </a:xfrm>
        </p:spPr>
        <p:txBody>
          <a:bodyPr anchor="b">
            <a:normAutofit/>
          </a:bodyPr>
          <a:lstStyle>
            <a:lvl1pPr algn="r">
              <a:defRPr sz="4400" b="0" baseline="0">
                <a:solidFill>
                  <a:schemeClr val="tx2"/>
                </a:solidFill>
              </a:defRPr>
            </a:lvl1pPr>
          </a:lstStyle>
          <a:p>
            <a:r>
              <a:rPr lang="en-US" dirty="0"/>
              <a:t>CLICK TO EDIT TITLE</a:t>
            </a:r>
          </a:p>
        </p:txBody>
      </p:sp>
      <p:sp>
        <p:nvSpPr>
          <p:cNvPr id="24" name="Subtitle 2">
            <a:extLst>
              <a:ext uri="{FF2B5EF4-FFF2-40B4-BE49-F238E27FC236}">
                <a16:creationId xmlns:a16="http://schemas.microsoft.com/office/drawing/2014/main" id="{F06F8760-351C-4C70-9DF2-CB03A3A7C283}"/>
              </a:ext>
            </a:extLst>
          </p:cNvPr>
          <p:cNvSpPr>
            <a:spLocks noGrp="1"/>
          </p:cNvSpPr>
          <p:nvPr>
            <p:ph type="subTitle" idx="1" hasCustomPrompt="1"/>
          </p:nvPr>
        </p:nvSpPr>
        <p:spPr>
          <a:xfrm>
            <a:off x="2442362" y="1753060"/>
            <a:ext cx="9156080" cy="1655762"/>
          </a:xfrm>
          <a:prstGeom prst="rect">
            <a:avLst/>
          </a:prstGeom>
        </p:spPr>
        <p:txBody>
          <a:bodyPr/>
          <a:lstStyle>
            <a:lvl1pPr marL="0" indent="0" algn="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 date</a:t>
            </a:r>
          </a:p>
        </p:txBody>
      </p:sp>
      <p:sp>
        <p:nvSpPr>
          <p:cNvPr id="6" name="Rectangle 5">
            <a:extLst>
              <a:ext uri="{FF2B5EF4-FFF2-40B4-BE49-F238E27FC236}">
                <a16:creationId xmlns:a16="http://schemas.microsoft.com/office/drawing/2014/main" id="{6A496188-CE47-4E32-A1B2-2A508318D32B}"/>
              </a:ext>
            </a:extLst>
          </p:cNvPr>
          <p:cNvSpPr/>
          <p:nvPr userDrawn="1"/>
        </p:nvSpPr>
        <p:spPr>
          <a:xfrm flipV="1">
            <a:off x="-1371600" y="6857998"/>
            <a:ext cx="13595683" cy="65722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7" name="Rectangle 6">
            <a:extLst>
              <a:ext uri="{FF2B5EF4-FFF2-40B4-BE49-F238E27FC236}">
                <a16:creationId xmlns:a16="http://schemas.microsoft.com/office/drawing/2014/main" id="{39AD10EB-818D-495C-A2D7-7C4C9C92A1E9}"/>
              </a:ext>
            </a:extLst>
          </p:cNvPr>
          <p:cNvSpPr/>
          <p:nvPr userDrawn="1"/>
        </p:nvSpPr>
        <p:spPr>
          <a:xfrm>
            <a:off x="-858796" y="-3449178"/>
            <a:ext cx="13082879"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228830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EB3DB080-0483-4982-88A5-890176A5BD56}"/>
              </a:ext>
            </a:extLst>
          </p:cNvPr>
          <p:cNvSpPr>
            <a:spLocks noChangeAspect="1"/>
          </p:cNvSpPr>
          <p:nvPr userDrawn="1"/>
        </p:nvSpPr>
        <p:spPr>
          <a:xfrm>
            <a:off x="0" y="0"/>
            <a:ext cx="5715048" cy="6924676"/>
          </a:xfrm>
          <a:prstGeom prst="snip1Rect">
            <a:avLst>
              <a:gd name="adj" fmla="val 50000"/>
            </a:avLst>
          </a:prstGeom>
          <a:gradFill flip="none" rotWithShape="1">
            <a:gsLst>
              <a:gs pos="62000">
                <a:schemeClr val="tx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drawing&#10;&#10;Description automatically generated">
            <a:extLst>
              <a:ext uri="{FF2B5EF4-FFF2-40B4-BE49-F238E27FC236}">
                <a16:creationId xmlns:a16="http://schemas.microsoft.com/office/drawing/2014/main" id="{9C677052-3D22-4070-B7FE-E30F245339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858796" y="-4968777"/>
            <a:ext cx="6954796" cy="19672134"/>
          </a:xfrm>
          <a:prstGeom prst="rect">
            <a:avLst/>
          </a:prstGeom>
        </p:spPr>
      </p:pic>
      <p:sp>
        <p:nvSpPr>
          <p:cNvPr id="23" name="Title 1">
            <a:extLst>
              <a:ext uri="{FF2B5EF4-FFF2-40B4-BE49-F238E27FC236}">
                <a16:creationId xmlns:a16="http://schemas.microsoft.com/office/drawing/2014/main" id="{BB186335-29EE-43BA-8CFC-421B4474C81F}"/>
              </a:ext>
            </a:extLst>
          </p:cNvPr>
          <p:cNvSpPr>
            <a:spLocks noGrp="1"/>
          </p:cNvSpPr>
          <p:nvPr>
            <p:ph type="ctrTitle" hasCustomPrompt="1"/>
          </p:nvPr>
        </p:nvSpPr>
        <p:spPr>
          <a:xfrm>
            <a:off x="4555957" y="536522"/>
            <a:ext cx="7042484" cy="1216538"/>
          </a:xfrm>
        </p:spPr>
        <p:txBody>
          <a:bodyPr anchor="b">
            <a:normAutofit/>
          </a:bodyPr>
          <a:lstStyle>
            <a:lvl1pPr algn="r">
              <a:defRPr sz="4400" b="0" baseline="0">
                <a:solidFill>
                  <a:schemeClr val="tx2"/>
                </a:solidFill>
              </a:defRPr>
            </a:lvl1pPr>
          </a:lstStyle>
          <a:p>
            <a:r>
              <a:rPr lang="en-US" dirty="0"/>
              <a:t>CLICK TO EDIT TITLE</a:t>
            </a:r>
          </a:p>
        </p:txBody>
      </p:sp>
      <p:sp>
        <p:nvSpPr>
          <p:cNvPr id="24" name="Subtitle 2">
            <a:extLst>
              <a:ext uri="{FF2B5EF4-FFF2-40B4-BE49-F238E27FC236}">
                <a16:creationId xmlns:a16="http://schemas.microsoft.com/office/drawing/2014/main" id="{F06F8760-351C-4C70-9DF2-CB03A3A7C283}"/>
              </a:ext>
            </a:extLst>
          </p:cNvPr>
          <p:cNvSpPr>
            <a:spLocks noGrp="1"/>
          </p:cNvSpPr>
          <p:nvPr>
            <p:ph type="subTitle" idx="1" hasCustomPrompt="1"/>
          </p:nvPr>
        </p:nvSpPr>
        <p:spPr>
          <a:xfrm>
            <a:off x="4555958" y="1753060"/>
            <a:ext cx="7042484" cy="1655762"/>
          </a:xfrm>
          <a:prstGeom prst="rect">
            <a:avLst/>
          </a:prstGeom>
        </p:spPr>
        <p:txBody>
          <a:bodyPr/>
          <a:lstStyle>
            <a:lvl1pPr marL="0" indent="0" algn="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 date</a:t>
            </a:r>
          </a:p>
        </p:txBody>
      </p:sp>
      <p:sp>
        <p:nvSpPr>
          <p:cNvPr id="6" name="Rectangle 5">
            <a:extLst>
              <a:ext uri="{FF2B5EF4-FFF2-40B4-BE49-F238E27FC236}">
                <a16:creationId xmlns:a16="http://schemas.microsoft.com/office/drawing/2014/main" id="{F1A268DF-0F8D-479D-BB00-5F069E1302A5}"/>
              </a:ext>
            </a:extLst>
          </p:cNvPr>
          <p:cNvSpPr/>
          <p:nvPr userDrawn="1"/>
        </p:nvSpPr>
        <p:spPr>
          <a:xfrm flipV="1">
            <a:off x="-1847850" y="6857998"/>
            <a:ext cx="14071933" cy="65532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7" name="Rectangle 6">
            <a:extLst>
              <a:ext uri="{FF2B5EF4-FFF2-40B4-BE49-F238E27FC236}">
                <a16:creationId xmlns:a16="http://schemas.microsoft.com/office/drawing/2014/main" id="{7C21229C-16E3-4CF1-AC09-FF681543A64F}"/>
              </a:ext>
            </a:extLst>
          </p:cNvPr>
          <p:cNvSpPr/>
          <p:nvPr userDrawn="1"/>
        </p:nvSpPr>
        <p:spPr>
          <a:xfrm>
            <a:off x="-1847850" y="-3449178"/>
            <a:ext cx="1407193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291994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503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Picture 6" descr="A view of a snow covered mountain&#10;&#10;Description automatically generated">
            <a:extLst>
              <a:ext uri="{FF2B5EF4-FFF2-40B4-BE49-F238E27FC236}">
                <a16:creationId xmlns:a16="http://schemas.microsoft.com/office/drawing/2014/main" id="{CBC88551-CAA0-4008-B016-260EDDFCDAF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7367" t="35513" r="31694" b="-1"/>
          <a:stretch/>
        </p:blipFill>
        <p:spPr>
          <a:xfrm>
            <a:off x="7291137" y="0"/>
            <a:ext cx="4932946" cy="6858000"/>
          </a:xfrm>
          <a:prstGeom prst="rect">
            <a:avLst/>
          </a:prstGeom>
        </p:spPr>
      </p:pic>
      <p:sp>
        <p:nvSpPr>
          <p:cNvPr id="8" name="Rectangle: Single Corner Snipped 7">
            <a:extLst>
              <a:ext uri="{FF2B5EF4-FFF2-40B4-BE49-F238E27FC236}">
                <a16:creationId xmlns:a16="http://schemas.microsoft.com/office/drawing/2014/main" id="{BE059A18-5B1F-4892-AFE4-5DB1AF1A9F16}"/>
              </a:ext>
            </a:extLst>
          </p:cNvPr>
          <p:cNvSpPr>
            <a:spLocks noChangeAspect="1"/>
          </p:cNvSpPr>
          <p:nvPr userDrawn="1"/>
        </p:nvSpPr>
        <p:spPr>
          <a:xfrm>
            <a:off x="-1" y="-2"/>
            <a:ext cx="10178717" cy="6858000"/>
          </a:xfrm>
          <a:prstGeom prst="snip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drawing&#10;&#10;Description automatically generated">
            <a:extLst>
              <a:ext uri="{FF2B5EF4-FFF2-40B4-BE49-F238E27FC236}">
                <a16:creationId xmlns:a16="http://schemas.microsoft.com/office/drawing/2014/main" id="{0D11E61B-2EA6-434E-817F-A90A5A3372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4824371" y="-3911523"/>
            <a:ext cx="5989324" cy="16941229"/>
          </a:xfrm>
          <a:prstGeom prst="rect">
            <a:avLst/>
          </a:prstGeom>
        </p:spPr>
      </p:pic>
      <p:sp>
        <p:nvSpPr>
          <p:cNvPr id="10" name="Rectangle 9">
            <a:extLst>
              <a:ext uri="{FF2B5EF4-FFF2-40B4-BE49-F238E27FC236}">
                <a16:creationId xmlns:a16="http://schemas.microsoft.com/office/drawing/2014/main" id="{F453FE87-B020-4731-A1C5-F063DA367810}"/>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11" name="Rectangle 10">
            <a:extLst>
              <a:ext uri="{FF2B5EF4-FFF2-40B4-BE49-F238E27FC236}">
                <a16:creationId xmlns:a16="http://schemas.microsoft.com/office/drawing/2014/main" id="{9EA27FA5-0870-4945-9E47-FFCE328D0AE6}"/>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2" name="Title 1"/>
          <p:cNvSpPr>
            <a:spLocks noGrp="1"/>
          </p:cNvSpPr>
          <p:nvPr>
            <p:ph type="title"/>
          </p:nvPr>
        </p:nvSpPr>
        <p:spPr>
          <a:xfrm>
            <a:off x="641685" y="365125"/>
            <a:ext cx="4788072" cy="1325563"/>
          </a:xfrm>
        </p:spPr>
        <p:txBody>
          <a:bodyPr/>
          <a:lstStyle/>
          <a:p>
            <a:r>
              <a:rPr lang="en-US" dirty="0"/>
              <a:t>Click to edit Master title style</a:t>
            </a:r>
          </a:p>
        </p:txBody>
      </p:sp>
      <p:sp>
        <p:nvSpPr>
          <p:cNvPr id="3" name="Content Placeholder 2"/>
          <p:cNvSpPr>
            <a:spLocks noGrp="1"/>
          </p:cNvSpPr>
          <p:nvPr>
            <p:ph idx="1"/>
          </p:nvPr>
        </p:nvSpPr>
        <p:spPr>
          <a:xfrm>
            <a:off x="641684" y="1825625"/>
            <a:ext cx="9699937"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880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6A98B7-0B4E-4CCC-B585-D8D5B8477EB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0174" t="16847" r="30226"/>
          <a:stretch/>
        </p:blipFill>
        <p:spPr>
          <a:xfrm flipH="1">
            <a:off x="6698058" y="-45116"/>
            <a:ext cx="5526025" cy="6948232"/>
          </a:xfrm>
          <a:prstGeom prst="rect">
            <a:avLst/>
          </a:prstGeom>
        </p:spPr>
      </p:pic>
      <p:sp>
        <p:nvSpPr>
          <p:cNvPr id="14" name="Rectangle: Single Corner Snipped 13">
            <a:extLst>
              <a:ext uri="{FF2B5EF4-FFF2-40B4-BE49-F238E27FC236}">
                <a16:creationId xmlns:a16="http://schemas.microsoft.com/office/drawing/2014/main" id="{EBEAA2A1-345C-46FF-B223-730209E8DAD6}"/>
              </a:ext>
            </a:extLst>
          </p:cNvPr>
          <p:cNvSpPr>
            <a:spLocks noChangeAspect="1"/>
          </p:cNvSpPr>
          <p:nvPr userDrawn="1"/>
        </p:nvSpPr>
        <p:spPr>
          <a:xfrm>
            <a:off x="162904" y="0"/>
            <a:ext cx="10178717" cy="6858000"/>
          </a:xfrm>
          <a:prstGeom prst="snip1Rect">
            <a:avLst>
              <a:gd name="adj" fmla="val 50000"/>
            </a:avLst>
          </a:prstGeom>
          <a:gradFill>
            <a:gsLst>
              <a:gs pos="46000">
                <a:schemeClr val="tx2"/>
              </a:gs>
              <a:gs pos="100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drawing&#10;&#10;Description automatically generated">
            <a:extLst>
              <a:ext uri="{FF2B5EF4-FFF2-40B4-BE49-F238E27FC236}">
                <a16:creationId xmlns:a16="http://schemas.microsoft.com/office/drawing/2014/main" id="{97157EC9-82FE-4E03-81A2-629338C98E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4824371" y="-3911523"/>
            <a:ext cx="5989324" cy="16941229"/>
          </a:xfrm>
          <a:prstGeom prst="rect">
            <a:avLst/>
          </a:prstGeom>
        </p:spPr>
      </p:pic>
      <p:sp>
        <p:nvSpPr>
          <p:cNvPr id="10" name="Rectangle 9">
            <a:extLst>
              <a:ext uri="{FF2B5EF4-FFF2-40B4-BE49-F238E27FC236}">
                <a16:creationId xmlns:a16="http://schemas.microsoft.com/office/drawing/2014/main" id="{F453FE87-B020-4731-A1C5-F063DA367810}"/>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11" name="Rectangle 10">
            <a:extLst>
              <a:ext uri="{FF2B5EF4-FFF2-40B4-BE49-F238E27FC236}">
                <a16:creationId xmlns:a16="http://schemas.microsoft.com/office/drawing/2014/main" id="{9EA27FA5-0870-4945-9E47-FFCE328D0AE6}"/>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2" name="Title 1"/>
          <p:cNvSpPr>
            <a:spLocks noGrp="1"/>
          </p:cNvSpPr>
          <p:nvPr>
            <p:ph type="title"/>
          </p:nvPr>
        </p:nvSpPr>
        <p:spPr>
          <a:xfrm>
            <a:off x="641685" y="365125"/>
            <a:ext cx="4788072"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41684" y="1825625"/>
            <a:ext cx="9699937"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1400">
                <a:solidFill>
                  <a:schemeClr val="accent6"/>
                </a:solidFill>
              </a:defRPr>
            </a:lvl1pPr>
          </a:lstStyle>
          <a:p>
            <a:fld id="{D8938556-59AC-D44C-8617-F54E09C2005F}" type="datetime1">
              <a:rPr lang="en-US" smtClean="0"/>
              <a:t>4/28/22</a:t>
            </a:fld>
            <a:endParaRPr lang="en-US"/>
          </a:p>
        </p:txBody>
      </p:sp>
    </p:spTree>
    <p:extLst>
      <p:ext uri="{BB962C8B-B14F-4D97-AF65-F5344CB8AC3E}">
        <p14:creationId xmlns:p14="http://schemas.microsoft.com/office/powerpoint/2010/main" val="405203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888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758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A picture containing drawing&#10;&#10;Description automatically generated">
            <a:extLst>
              <a:ext uri="{FF2B5EF4-FFF2-40B4-BE49-F238E27FC236}">
                <a16:creationId xmlns:a16="http://schemas.microsoft.com/office/drawing/2014/main" id="{46008445-5D1C-4F67-9F05-F4AA206A8762}"/>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010775" y="6066585"/>
            <a:ext cx="1879565" cy="426290"/>
          </a:xfrm>
          <a:prstGeom prst="rect">
            <a:avLst/>
          </a:prstGeom>
        </p:spPr>
      </p:pic>
      <p:sp>
        <p:nvSpPr>
          <p:cNvPr id="7" name="Footer Placeholder 3">
            <a:extLst>
              <a:ext uri="{FF2B5EF4-FFF2-40B4-BE49-F238E27FC236}">
                <a16:creationId xmlns:a16="http://schemas.microsoft.com/office/drawing/2014/main" id="{1F155E10-C8F6-C942-BF1A-E543A186DE22}"/>
              </a:ext>
            </a:extLst>
          </p:cNvPr>
          <p:cNvSpPr>
            <a:spLocks noGrp="1"/>
          </p:cNvSpPr>
          <p:nvPr>
            <p:ph type="ftr" sz="quarter" idx="3"/>
          </p:nvPr>
        </p:nvSpPr>
        <p:spPr>
          <a:xfrm>
            <a:off x="838200" y="6356350"/>
            <a:ext cx="9047922" cy="365125"/>
          </a:xfrm>
          <a:prstGeom prst="rect">
            <a:avLst/>
          </a:prstGeom>
        </p:spPr>
        <p:txBody>
          <a:bodyPr/>
          <a:lstStyle>
            <a:lvl1pPr algn="ctr">
              <a:defRPr/>
            </a:lvl1pPr>
          </a:lstStyle>
          <a:p>
            <a:r>
              <a:rPr lang="en-US">
                <a:solidFill>
                  <a:srgbClr val="FF0000"/>
                </a:solidFill>
              </a:rPr>
              <a:t>CONFIDENTIAL</a:t>
            </a:r>
            <a:endParaRPr lang="en-US" dirty="0">
              <a:solidFill>
                <a:srgbClr val="FF0000"/>
              </a:solidFill>
            </a:endParaRPr>
          </a:p>
        </p:txBody>
      </p:sp>
    </p:spTree>
    <p:extLst>
      <p:ext uri="{BB962C8B-B14F-4D97-AF65-F5344CB8AC3E}">
        <p14:creationId xmlns:p14="http://schemas.microsoft.com/office/powerpoint/2010/main" val="3160995972"/>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80" r:id="rId3"/>
    <p:sldLayoutId id="2147483686" r:id="rId4"/>
    <p:sldLayoutId id="2147483679" r:id="rId5"/>
    <p:sldLayoutId id="2147483689" r:id="rId6"/>
    <p:sldLayoutId id="2147483690" r:id="rId7"/>
    <p:sldLayoutId id="2147483681" r:id="rId8"/>
    <p:sldLayoutId id="2147483682" r:id="rId9"/>
    <p:sldLayoutId id="2147483683" r:id="rId10"/>
    <p:sldLayoutId id="2147483691" r:id="rId11"/>
    <p:sldLayoutId id="2147483692" r:id="rId12"/>
    <p:sldLayoutId id="2147483693" r:id="rId13"/>
    <p:sldLayoutId id="2147483694" r:id="rId14"/>
    <p:sldLayoutId id="2147483698" r:id="rId15"/>
    <p:sldLayoutId id="2147483699" r:id="rId16"/>
    <p:sldLayoutId id="2147483700" r:id="rId17"/>
  </p:sldLayoutIdLst>
  <p:hf sldNum="0"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8.jpeg"/><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F008-2341-469C-9492-4BBD3615CD52}"/>
              </a:ext>
            </a:extLst>
          </p:cNvPr>
          <p:cNvSpPr>
            <a:spLocks noGrp="1"/>
          </p:cNvSpPr>
          <p:nvPr>
            <p:ph type="ctrTitle"/>
          </p:nvPr>
        </p:nvSpPr>
        <p:spPr>
          <a:xfrm>
            <a:off x="163942" y="882816"/>
            <a:ext cx="7519674" cy="1330910"/>
          </a:xfrm>
        </p:spPr>
        <p:txBody>
          <a:bodyPr>
            <a:normAutofit fontScale="90000"/>
          </a:bodyPr>
          <a:lstStyle/>
          <a:p>
            <a:r>
              <a:rPr lang="en-US" dirty="0">
                <a:solidFill>
                  <a:srgbClr val="FFFF00"/>
                </a:solidFill>
              </a:rPr>
              <a:t>Truncation of </a:t>
            </a:r>
            <a:r>
              <a:rPr lang="en-US" i="1" dirty="0">
                <a:solidFill>
                  <a:srgbClr val="FFFF00"/>
                </a:solidFill>
              </a:rPr>
              <a:t>IFT80</a:t>
            </a:r>
            <a:r>
              <a:rPr lang="en-US" dirty="0">
                <a:solidFill>
                  <a:srgbClr val="FFFF00"/>
                </a:solidFill>
              </a:rPr>
              <a:t> causes early embryonic loss in cattle</a:t>
            </a:r>
            <a:endParaRPr lang="en-US" dirty="0">
              <a:solidFill>
                <a:schemeClr val="accent1"/>
              </a:solidFill>
            </a:endParaRPr>
          </a:p>
        </p:txBody>
      </p:sp>
      <p:sp>
        <p:nvSpPr>
          <p:cNvPr id="4" name="Footer Placeholder 3">
            <a:extLst>
              <a:ext uri="{FF2B5EF4-FFF2-40B4-BE49-F238E27FC236}">
                <a16:creationId xmlns:a16="http://schemas.microsoft.com/office/drawing/2014/main" id="{5AD161A7-4A7A-6E49-A3B2-04B0B80D46F0}"/>
              </a:ext>
            </a:extLst>
          </p:cNvPr>
          <p:cNvSpPr>
            <a:spLocks noGrp="1"/>
          </p:cNvSpPr>
          <p:nvPr>
            <p:ph type="ftr" sz="quarter" idx="11"/>
          </p:nvPr>
        </p:nvSpPr>
        <p:spPr/>
        <p:txBody>
          <a:bodyPr/>
          <a:lstStyle/>
          <a:p>
            <a:r>
              <a:rPr lang="en-US"/>
              <a:t>CONFIDENTIAL</a:t>
            </a:r>
          </a:p>
        </p:txBody>
      </p:sp>
      <p:sp>
        <p:nvSpPr>
          <p:cNvPr id="7" name="Content Placeholder 4">
            <a:extLst>
              <a:ext uri="{FF2B5EF4-FFF2-40B4-BE49-F238E27FC236}">
                <a16:creationId xmlns:a16="http://schemas.microsoft.com/office/drawing/2014/main" id="{EA20447B-04C9-E344-AE32-1563A96A9873}"/>
              </a:ext>
            </a:extLst>
          </p:cNvPr>
          <p:cNvSpPr txBox="1">
            <a:spLocks/>
          </p:cNvSpPr>
          <p:nvPr/>
        </p:nvSpPr>
        <p:spPr>
          <a:xfrm>
            <a:off x="163942" y="3353061"/>
            <a:ext cx="8860664" cy="3368413"/>
          </a:xfrm>
          <a:prstGeom prst="rect">
            <a:avLst/>
          </a:prstGeom>
          <a:solidFill>
            <a:schemeClr val="bg1">
              <a:alpha val="64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200"/>
              </a:lnSpc>
            </a:pPr>
            <a:r>
              <a:rPr lang="en-US" sz="2800" b="1" dirty="0">
                <a:solidFill>
                  <a:srgbClr val="00523C"/>
                </a:solidFill>
              </a:rPr>
              <a:t>John B. Cole,</a:t>
            </a:r>
            <a:r>
              <a:rPr lang="en-US" sz="2800" b="1" baseline="30000" dirty="0">
                <a:solidFill>
                  <a:srgbClr val="00523C"/>
                </a:solidFill>
              </a:rPr>
              <a:t>1,2,*</a:t>
            </a:r>
            <a:r>
              <a:rPr lang="en-US" sz="2800" b="1" dirty="0">
                <a:solidFill>
                  <a:srgbClr val="00523C"/>
                </a:solidFill>
              </a:rPr>
              <a:t> Derek M. Bickhart,</a:t>
            </a:r>
            <a:r>
              <a:rPr lang="en-US" sz="2800" b="1" baseline="30000" dirty="0">
                <a:solidFill>
                  <a:srgbClr val="00523C"/>
                </a:solidFill>
              </a:rPr>
              <a:t>3</a:t>
            </a:r>
            <a:r>
              <a:rPr lang="en-US" sz="2800" b="1" dirty="0">
                <a:solidFill>
                  <a:srgbClr val="00523C"/>
                </a:solidFill>
              </a:rPr>
              <a:t> Kelsey N. Clark,</a:t>
            </a:r>
            <a:r>
              <a:rPr lang="en-US" sz="2800" b="1" baseline="30000" dirty="0">
                <a:solidFill>
                  <a:srgbClr val="00523C"/>
                </a:solidFill>
              </a:rPr>
              <a:t>4</a:t>
            </a:r>
            <a:r>
              <a:rPr lang="en-US" sz="2800" b="1" dirty="0">
                <a:solidFill>
                  <a:srgbClr val="00523C"/>
                </a:solidFill>
              </a:rPr>
              <a:t> Jana L. Hutchison,</a:t>
            </a:r>
            <a:r>
              <a:rPr lang="en-US" sz="2800" b="1" baseline="30000" dirty="0">
                <a:solidFill>
                  <a:srgbClr val="00523C"/>
                </a:solidFill>
              </a:rPr>
              <a:t>3</a:t>
            </a:r>
            <a:r>
              <a:rPr lang="en-US" sz="2800" b="1" dirty="0">
                <a:solidFill>
                  <a:srgbClr val="00523C"/>
                </a:solidFill>
              </a:rPr>
              <a:t> Jennifer C. McClure,</a:t>
            </a:r>
            <a:r>
              <a:rPr lang="en-US" sz="2800" b="1" baseline="30000" dirty="0">
                <a:solidFill>
                  <a:srgbClr val="00523C"/>
                </a:solidFill>
              </a:rPr>
              <a:t>2</a:t>
            </a:r>
            <a:r>
              <a:rPr lang="en-US" sz="2800" b="1" dirty="0">
                <a:solidFill>
                  <a:srgbClr val="00523C"/>
                </a:solidFill>
              </a:rPr>
              <a:t> Daniel J. Null,</a:t>
            </a:r>
            <a:r>
              <a:rPr lang="en-US" sz="2800" b="1" baseline="30000" dirty="0">
                <a:solidFill>
                  <a:srgbClr val="00523C"/>
                </a:solidFill>
              </a:rPr>
              <a:t>3</a:t>
            </a:r>
            <a:r>
              <a:rPr lang="en-US" sz="2800" b="1" dirty="0">
                <a:solidFill>
                  <a:srgbClr val="00523C"/>
                </a:solidFill>
              </a:rPr>
              <a:t> and M. Sofía Ortega</a:t>
            </a:r>
            <a:r>
              <a:rPr lang="en-US" sz="2800" b="1" baseline="30000" dirty="0">
                <a:solidFill>
                  <a:srgbClr val="00523C"/>
                </a:solidFill>
              </a:rPr>
              <a:t>4</a:t>
            </a:r>
            <a:endParaRPr lang="en-US" sz="2800" b="1" dirty="0"/>
          </a:p>
          <a:p>
            <a:pPr marL="182880"/>
            <a:r>
              <a:rPr lang="en-US" sz="1400" b="1" baseline="30000" dirty="0">
                <a:solidFill>
                  <a:schemeClr val="accent3">
                    <a:lumMod val="75000"/>
                  </a:schemeClr>
                </a:solidFill>
              </a:rPr>
              <a:t>1</a:t>
            </a:r>
            <a:r>
              <a:rPr lang="en-US" sz="1400" b="1" dirty="0">
                <a:solidFill>
                  <a:schemeClr val="accent3">
                    <a:lumMod val="75000"/>
                  </a:schemeClr>
                </a:solidFill>
              </a:rPr>
              <a:t>Animal Genomics and Improvement Laboratory, ARS, USDA, Beltsville, MD</a:t>
            </a:r>
          </a:p>
          <a:p>
            <a:pPr marL="182880"/>
            <a:r>
              <a:rPr lang="en-US" sz="1400" b="1" baseline="30000" dirty="0">
                <a:solidFill>
                  <a:schemeClr val="accent3">
                    <a:lumMod val="75000"/>
                  </a:schemeClr>
                </a:solidFill>
              </a:rPr>
              <a:t>2</a:t>
            </a:r>
            <a:r>
              <a:rPr lang="en-US" sz="1400" b="1" dirty="0">
                <a:solidFill>
                  <a:schemeClr val="accent3">
                    <a:lumMod val="75000"/>
                  </a:schemeClr>
                </a:solidFill>
              </a:rPr>
              <a:t>URUS Group LP, Madison, WI</a:t>
            </a:r>
          </a:p>
          <a:p>
            <a:pPr marL="182880"/>
            <a:r>
              <a:rPr lang="en-US" sz="1400" b="1" baseline="30000" dirty="0">
                <a:solidFill>
                  <a:schemeClr val="accent3">
                    <a:lumMod val="75000"/>
                  </a:schemeClr>
                </a:solidFill>
              </a:rPr>
              <a:t>3</a:t>
            </a:r>
            <a:r>
              <a:rPr lang="en-US" sz="1400" b="1" dirty="0">
                <a:solidFill>
                  <a:schemeClr val="accent3">
                    <a:lumMod val="75000"/>
                  </a:schemeClr>
                </a:solidFill>
              </a:rPr>
              <a:t>Cell Wall Biology and Utilization Research Laboratory, U.S. Dairy Forage Research Center, ARS, USDA, Madison, WI</a:t>
            </a:r>
          </a:p>
          <a:p>
            <a:pPr marL="182880"/>
            <a:r>
              <a:rPr lang="en-US" sz="1400" b="1" baseline="30000" dirty="0">
                <a:solidFill>
                  <a:schemeClr val="accent3">
                    <a:lumMod val="75000"/>
                  </a:schemeClr>
                </a:solidFill>
              </a:rPr>
              <a:t>4</a:t>
            </a:r>
            <a:r>
              <a:rPr lang="en-US" sz="1400" b="1" dirty="0">
                <a:solidFill>
                  <a:schemeClr val="accent3">
                    <a:lumMod val="75000"/>
                  </a:schemeClr>
                </a:solidFill>
              </a:rPr>
              <a:t>Division of Animal Sciences, College of Agriculture, Food, &amp; Natural Resources, University of Missouri, Columbia, MO</a:t>
            </a:r>
          </a:p>
          <a:p>
            <a:pPr>
              <a:spcBef>
                <a:spcPts val="400"/>
              </a:spcBef>
            </a:pPr>
            <a:r>
              <a:rPr lang="en-US" b="1" dirty="0" err="1">
                <a:solidFill>
                  <a:schemeClr val="accent3">
                    <a:lumMod val="75000"/>
                  </a:schemeClr>
                </a:solidFill>
              </a:rPr>
              <a:t>john.cole@urus.org</a:t>
            </a:r>
            <a:endParaRPr lang="en-US" b="1" dirty="0">
              <a:solidFill>
                <a:schemeClr val="accent3">
                  <a:lumMod val="75000"/>
                </a:schemeClr>
              </a:solidFill>
            </a:endParaRPr>
          </a:p>
        </p:txBody>
      </p:sp>
    </p:spTree>
    <p:extLst>
      <p:ext uri="{BB962C8B-B14F-4D97-AF65-F5344CB8AC3E}">
        <p14:creationId xmlns:p14="http://schemas.microsoft.com/office/powerpoint/2010/main" val="194754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D724-13D9-2149-A7AB-588DA79F0C3B}"/>
              </a:ext>
            </a:extLst>
          </p:cNvPr>
          <p:cNvSpPr>
            <a:spLocks noGrp="1"/>
          </p:cNvSpPr>
          <p:nvPr>
            <p:ph type="title"/>
          </p:nvPr>
        </p:nvSpPr>
        <p:spPr/>
        <p:txBody>
          <a:bodyPr>
            <a:normAutofit/>
          </a:bodyPr>
          <a:lstStyle/>
          <a:p>
            <a:r>
              <a:rPr lang="en-US" dirty="0"/>
              <a:t>Identification of candidate HH2 variant</a:t>
            </a:r>
          </a:p>
        </p:txBody>
      </p:sp>
      <p:sp>
        <p:nvSpPr>
          <p:cNvPr id="3" name="Content Placeholder 2">
            <a:extLst>
              <a:ext uri="{FF2B5EF4-FFF2-40B4-BE49-F238E27FC236}">
                <a16:creationId xmlns:a16="http://schemas.microsoft.com/office/drawing/2014/main" id="{2A8984DA-D09D-C24A-9AAE-42D37E884056}"/>
              </a:ext>
            </a:extLst>
          </p:cNvPr>
          <p:cNvSpPr>
            <a:spLocks noGrp="1"/>
          </p:cNvSpPr>
          <p:nvPr>
            <p:ph idx="1"/>
          </p:nvPr>
        </p:nvSpPr>
        <p:spPr/>
        <p:txBody>
          <a:bodyPr/>
          <a:lstStyle/>
          <a:p>
            <a:r>
              <a:rPr lang="en-US" dirty="0"/>
              <a:t>HH2 identified from a deficiency-of-homozygotes approach and undesirable effects on conception rate and stillbirths confirmed</a:t>
            </a:r>
          </a:p>
          <a:p>
            <a:r>
              <a:rPr lang="en-US" dirty="0"/>
              <a:t>5 carriers were present in a group of 183 sequenced Holstein bulls selected to maximize the coverage of unique haplotypes</a:t>
            </a:r>
          </a:p>
          <a:p>
            <a:r>
              <a:rPr lang="en-US" dirty="0"/>
              <a:t>3 variants concordant with the haplotype calls were found in the HH2 region</a:t>
            </a:r>
          </a:p>
          <a:p>
            <a:r>
              <a:rPr lang="en-US" dirty="0"/>
              <a:t>A high-impact frameshift in </a:t>
            </a:r>
            <a:r>
              <a:rPr lang="en-US" dirty="0" err="1"/>
              <a:t>intraflagellar</a:t>
            </a:r>
            <a:r>
              <a:rPr lang="en-US" dirty="0"/>
              <a:t> protein 80 (</a:t>
            </a:r>
            <a:r>
              <a:rPr lang="en-US" i="1" dirty="0"/>
              <a:t>IFT80</a:t>
            </a:r>
            <a:r>
              <a:rPr lang="en-US" dirty="0"/>
              <a:t>) was confirmed in Holsteins from the 1000 Bull Genomes Project that shared no animals with the discovery set</a:t>
            </a:r>
          </a:p>
        </p:txBody>
      </p:sp>
    </p:spTree>
    <p:extLst>
      <p:ext uri="{BB962C8B-B14F-4D97-AF65-F5344CB8AC3E}">
        <p14:creationId xmlns:p14="http://schemas.microsoft.com/office/powerpoint/2010/main" val="341325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A8FC-DB82-644F-A4A3-83469918CF35}"/>
              </a:ext>
            </a:extLst>
          </p:cNvPr>
          <p:cNvSpPr>
            <a:spLocks noGrp="1"/>
          </p:cNvSpPr>
          <p:nvPr>
            <p:ph type="title"/>
          </p:nvPr>
        </p:nvSpPr>
        <p:spPr/>
        <p:txBody>
          <a:bodyPr>
            <a:normAutofit/>
          </a:bodyPr>
          <a:lstStyle/>
          <a:p>
            <a:r>
              <a:rPr lang="en-US" dirty="0"/>
              <a:t>What does IFT80 do in the cell?</a:t>
            </a:r>
          </a:p>
        </p:txBody>
      </p:sp>
      <p:pic>
        <p:nvPicPr>
          <p:cNvPr id="1026" name="Picture 2" descr="figure1">
            <a:extLst>
              <a:ext uri="{FF2B5EF4-FFF2-40B4-BE49-F238E27FC236}">
                <a16:creationId xmlns:a16="http://schemas.microsoft.com/office/drawing/2014/main" id="{7A6CF24D-E8B4-0B44-A160-73D4E30F2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32" y="1460031"/>
            <a:ext cx="4307811" cy="47169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Limb bud.svg">
            <a:extLst>
              <a:ext uri="{FF2B5EF4-FFF2-40B4-BE49-F238E27FC236}">
                <a16:creationId xmlns:a16="http://schemas.microsoft.com/office/drawing/2014/main" id="{CA5FE75E-C619-C34F-A1F0-9346668BF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349" y="1412147"/>
            <a:ext cx="6140972" cy="358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E7F01F-80D4-4249-9A6C-FEB93109A546}"/>
              </a:ext>
            </a:extLst>
          </p:cNvPr>
          <p:cNvSpPr txBox="1"/>
          <p:nvPr/>
        </p:nvSpPr>
        <p:spPr>
          <a:xfrm>
            <a:off x="5563348" y="5309455"/>
            <a:ext cx="6140971" cy="830997"/>
          </a:xfrm>
          <a:prstGeom prst="rect">
            <a:avLst/>
          </a:prstGeom>
          <a:noFill/>
        </p:spPr>
        <p:txBody>
          <a:bodyPr wrap="square" rtlCol="0">
            <a:spAutoFit/>
          </a:bodyPr>
          <a:lstStyle/>
          <a:p>
            <a:pPr algn="r"/>
            <a:r>
              <a:rPr lang="en-US" sz="2400" dirty="0"/>
              <a:t>One thing sonic hedgehog does is specify digit identity in mammalian development.</a:t>
            </a:r>
          </a:p>
        </p:txBody>
      </p:sp>
      <p:sp>
        <p:nvSpPr>
          <p:cNvPr id="6" name="TextBox 5">
            <a:extLst>
              <a:ext uri="{FF2B5EF4-FFF2-40B4-BE49-F238E27FC236}">
                <a16:creationId xmlns:a16="http://schemas.microsoft.com/office/drawing/2014/main" id="{CF1CDA34-3761-6843-9D65-A21468E19569}"/>
              </a:ext>
            </a:extLst>
          </p:cNvPr>
          <p:cNvSpPr txBox="1"/>
          <p:nvPr/>
        </p:nvSpPr>
        <p:spPr>
          <a:xfrm>
            <a:off x="6727400" y="4930342"/>
            <a:ext cx="5243808" cy="338554"/>
          </a:xfrm>
          <a:prstGeom prst="rect">
            <a:avLst/>
          </a:prstGeom>
          <a:noFill/>
        </p:spPr>
        <p:txBody>
          <a:bodyPr wrap="none" rtlCol="0">
            <a:spAutoFit/>
          </a:bodyPr>
          <a:lstStyle/>
          <a:p>
            <a:r>
              <a:rPr lang="en-US" sz="1600" b="1" dirty="0"/>
              <a:t>Source:</a:t>
            </a:r>
            <a:r>
              <a:rPr lang="en-US" sz="1600" dirty="0"/>
              <a:t> https://</a:t>
            </a:r>
            <a:r>
              <a:rPr lang="en-US" sz="1600" dirty="0" err="1"/>
              <a:t>en.wikipedia.org</a:t>
            </a:r>
            <a:r>
              <a:rPr lang="en-US" sz="1600" dirty="0"/>
              <a:t>/wiki/</a:t>
            </a:r>
            <a:r>
              <a:rPr lang="en-US" sz="1600" dirty="0" err="1"/>
              <a:t>File:Limb_bud.svg</a:t>
            </a:r>
            <a:r>
              <a:rPr lang="en-US" sz="1600" dirty="0"/>
              <a:t>.</a:t>
            </a:r>
          </a:p>
        </p:txBody>
      </p:sp>
      <p:sp>
        <p:nvSpPr>
          <p:cNvPr id="11" name="TextBox 10">
            <a:extLst>
              <a:ext uri="{FF2B5EF4-FFF2-40B4-BE49-F238E27FC236}">
                <a16:creationId xmlns:a16="http://schemas.microsoft.com/office/drawing/2014/main" id="{E2C0254A-A55B-724C-8C5D-BAD3D1114875}"/>
              </a:ext>
            </a:extLst>
          </p:cNvPr>
          <p:cNvSpPr txBox="1"/>
          <p:nvPr/>
        </p:nvSpPr>
        <p:spPr>
          <a:xfrm>
            <a:off x="404174" y="6178596"/>
            <a:ext cx="4418069" cy="338554"/>
          </a:xfrm>
          <a:prstGeom prst="rect">
            <a:avLst/>
          </a:prstGeom>
          <a:noFill/>
        </p:spPr>
        <p:txBody>
          <a:bodyPr wrap="none" rtlCol="0">
            <a:spAutoFit/>
          </a:bodyPr>
          <a:lstStyle/>
          <a:p>
            <a:r>
              <a:rPr lang="en-US" sz="1600" b="1" dirty="0"/>
              <a:t>Source:</a:t>
            </a:r>
            <a:r>
              <a:rPr lang="en-US" sz="1600" dirty="0"/>
              <a:t> </a:t>
            </a:r>
            <a:r>
              <a:rPr lang="en-US" sz="1600" dirty="0" err="1"/>
              <a:t>Cafballo</a:t>
            </a:r>
            <a:r>
              <a:rPr lang="en-US" sz="1600" dirty="0"/>
              <a:t> et al. (2018; PMID: 29558958).</a:t>
            </a:r>
          </a:p>
        </p:txBody>
      </p:sp>
    </p:spTree>
    <p:extLst>
      <p:ext uri="{BB962C8B-B14F-4D97-AF65-F5344CB8AC3E}">
        <p14:creationId xmlns:p14="http://schemas.microsoft.com/office/powerpoint/2010/main" val="216328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ECE6E-1262-1344-98C5-A2CF67487569}"/>
              </a:ext>
            </a:extLst>
          </p:cNvPr>
          <p:cNvSpPr>
            <a:spLocks noGrp="1"/>
          </p:cNvSpPr>
          <p:nvPr>
            <p:ph type="title"/>
          </p:nvPr>
        </p:nvSpPr>
        <p:spPr/>
        <p:txBody>
          <a:bodyPr>
            <a:normAutofit/>
          </a:bodyPr>
          <a:lstStyle/>
          <a:p>
            <a:r>
              <a:rPr lang="en-US" dirty="0"/>
              <a:t>Refinement of HH2 haplotype</a:t>
            </a:r>
          </a:p>
        </p:txBody>
      </p:sp>
      <p:pic>
        <p:nvPicPr>
          <p:cNvPr id="10" name="Graphic 9">
            <a:extLst>
              <a:ext uri="{FF2B5EF4-FFF2-40B4-BE49-F238E27FC236}">
                <a16:creationId xmlns:a16="http://schemas.microsoft.com/office/drawing/2014/main" id="{A7275236-BDBA-D943-A3D8-381CBC3F234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2077"/>
          <a:stretch/>
        </p:blipFill>
        <p:spPr>
          <a:xfrm>
            <a:off x="2425142" y="1690688"/>
            <a:ext cx="7341716" cy="4988034"/>
          </a:xfrm>
          <a:prstGeom prst="rect">
            <a:avLst/>
          </a:prstGeom>
        </p:spPr>
      </p:pic>
    </p:spTree>
    <p:extLst>
      <p:ext uri="{BB962C8B-B14F-4D97-AF65-F5344CB8AC3E}">
        <p14:creationId xmlns:p14="http://schemas.microsoft.com/office/powerpoint/2010/main" val="93049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F27A-7DEE-9742-8614-911B3F3FCA48}"/>
              </a:ext>
            </a:extLst>
          </p:cNvPr>
          <p:cNvSpPr>
            <a:spLocks noGrp="1"/>
          </p:cNvSpPr>
          <p:nvPr>
            <p:ph type="title"/>
          </p:nvPr>
        </p:nvSpPr>
        <p:spPr>
          <a:xfrm>
            <a:off x="1135693" y="2968000"/>
            <a:ext cx="10100988" cy="706301"/>
          </a:xfrm>
        </p:spPr>
        <p:txBody>
          <a:bodyPr/>
          <a:lstStyle/>
          <a:p>
            <a:pPr algn="l"/>
            <a:r>
              <a:rPr lang="en-US" sz="3600" dirty="0"/>
              <a:t>“The same families that had haplotype 21.337 also had nearby segment 23.51 with the same inheritance pattern, number of expected homozygotes, and effects on conception rate and stillbirth as found for 21.337. Thus, the map location of 21.337 is indicated in Table 1, but a longer region of 15 </a:t>
            </a:r>
            <a:r>
              <a:rPr lang="en-US" sz="3600" dirty="0" err="1"/>
              <a:t>Mbp</a:t>
            </a:r>
            <a:r>
              <a:rPr lang="en-US" sz="3600" dirty="0"/>
              <a:t> might contain the defect because a large chromosomal segment remained intact.” – </a:t>
            </a:r>
            <a:r>
              <a:rPr lang="en-US" sz="3600" dirty="0" err="1"/>
              <a:t>VanRaden</a:t>
            </a:r>
            <a:r>
              <a:rPr lang="en-US" sz="3600" dirty="0"/>
              <a:t> et al. (2011; PMID:  22118103)</a:t>
            </a:r>
          </a:p>
        </p:txBody>
      </p:sp>
    </p:spTree>
    <p:extLst>
      <p:ext uri="{BB962C8B-B14F-4D97-AF65-F5344CB8AC3E}">
        <p14:creationId xmlns:p14="http://schemas.microsoft.com/office/powerpoint/2010/main" val="353937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7BB4-A54E-754D-BE49-A6DB1545CFBC}"/>
              </a:ext>
            </a:extLst>
          </p:cNvPr>
          <p:cNvSpPr>
            <a:spLocks noGrp="1"/>
          </p:cNvSpPr>
          <p:nvPr>
            <p:ph type="title"/>
          </p:nvPr>
        </p:nvSpPr>
        <p:spPr/>
        <p:txBody>
          <a:bodyPr>
            <a:normAutofit/>
          </a:bodyPr>
          <a:lstStyle/>
          <a:p>
            <a:r>
              <a:rPr lang="en-US" dirty="0"/>
              <a:t>Sources of data used for bioinformatics analysis</a:t>
            </a:r>
          </a:p>
        </p:txBody>
      </p:sp>
      <p:pic>
        <p:nvPicPr>
          <p:cNvPr id="7" name="Graphic 6">
            <a:extLst>
              <a:ext uri="{FF2B5EF4-FFF2-40B4-BE49-F238E27FC236}">
                <a16:creationId xmlns:a16="http://schemas.microsoft.com/office/drawing/2014/main" id="{384EDFFB-EC4C-1648-AB24-E94DBE21C8B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815"/>
          <a:stretch/>
        </p:blipFill>
        <p:spPr>
          <a:xfrm>
            <a:off x="2792159" y="864143"/>
            <a:ext cx="8125873" cy="5913958"/>
          </a:xfrm>
          <a:prstGeom prst="rect">
            <a:avLst/>
          </a:prstGeom>
        </p:spPr>
      </p:pic>
    </p:spTree>
    <p:extLst>
      <p:ext uri="{BB962C8B-B14F-4D97-AF65-F5344CB8AC3E}">
        <p14:creationId xmlns:p14="http://schemas.microsoft.com/office/powerpoint/2010/main" val="407562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1E7C7-079C-1040-BED2-0C2C84003462}"/>
              </a:ext>
            </a:extLst>
          </p:cNvPr>
          <p:cNvSpPr>
            <a:spLocks noGrp="1"/>
          </p:cNvSpPr>
          <p:nvPr>
            <p:ph type="title"/>
          </p:nvPr>
        </p:nvSpPr>
        <p:spPr/>
        <p:txBody>
          <a:bodyPr>
            <a:normAutofit/>
          </a:bodyPr>
          <a:lstStyle/>
          <a:p>
            <a:r>
              <a:rPr lang="en-US" dirty="0"/>
              <a:t>Validation of candidate HH2 variant</a:t>
            </a:r>
          </a:p>
        </p:txBody>
      </p:sp>
      <p:sp>
        <p:nvSpPr>
          <p:cNvPr id="7" name="Content Placeholder 6">
            <a:extLst>
              <a:ext uri="{FF2B5EF4-FFF2-40B4-BE49-F238E27FC236}">
                <a16:creationId xmlns:a16="http://schemas.microsoft.com/office/drawing/2014/main" id="{BDEBFCE7-E5F3-3545-AA03-F44ABCCF8342}"/>
              </a:ext>
            </a:extLst>
          </p:cNvPr>
          <p:cNvSpPr>
            <a:spLocks noGrp="1"/>
          </p:cNvSpPr>
          <p:nvPr>
            <p:ph idx="1"/>
          </p:nvPr>
        </p:nvSpPr>
        <p:spPr/>
        <p:txBody>
          <a:bodyPr/>
          <a:lstStyle/>
          <a:p>
            <a:r>
              <a:rPr lang="en-US" i="1" dirty="0"/>
              <a:t>IFT80</a:t>
            </a:r>
            <a:r>
              <a:rPr lang="en-US" dirty="0"/>
              <a:t>-null embryos generated by truncation at exon 2 with guide-RNAs annealed to Cas9 mRNA</a:t>
            </a:r>
          </a:p>
          <a:p>
            <a:r>
              <a:rPr lang="en-US" dirty="0"/>
              <a:t>Abattoir-derived oocytes fertilized </a:t>
            </a:r>
            <a:r>
              <a:rPr lang="en-US" i="1" dirty="0"/>
              <a:t>in vitro</a:t>
            </a:r>
            <a:r>
              <a:rPr lang="en-US" dirty="0"/>
              <a:t> with high-fertility semen</a:t>
            </a:r>
          </a:p>
          <a:p>
            <a:r>
              <a:rPr lang="en-US" dirty="0"/>
              <a:t>Embryos injected at the one-cell stage with CRISPR-Cas9 complex (treatment) or Cas9 mRNA (control) before return to culture</a:t>
            </a:r>
          </a:p>
          <a:p>
            <a:r>
              <a:rPr lang="en-US" i="1" dirty="0"/>
              <a:t>IFT80</a:t>
            </a:r>
            <a:r>
              <a:rPr lang="en-US" dirty="0"/>
              <a:t>-null embryos arrested at the 8-cell stage of development, consistent with data from mouse hypomorphs and HH2 carrier-to-carrier </a:t>
            </a:r>
            <a:r>
              <a:rPr lang="en-US" dirty="0" err="1"/>
              <a:t>matings</a:t>
            </a:r>
            <a:endParaRPr lang="en-US" dirty="0"/>
          </a:p>
        </p:txBody>
      </p:sp>
    </p:spTree>
    <p:extLst>
      <p:ext uri="{BB962C8B-B14F-4D97-AF65-F5344CB8AC3E}">
        <p14:creationId xmlns:p14="http://schemas.microsoft.com/office/powerpoint/2010/main" val="195911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8AC2-322C-441D-8425-02CF756DB348}"/>
              </a:ext>
            </a:extLst>
          </p:cNvPr>
          <p:cNvSpPr txBox="1">
            <a:spLocks noGrp="1"/>
          </p:cNvSpPr>
          <p:nvPr>
            <p:ph type="title"/>
          </p:nvPr>
        </p:nvSpPr>
        <p:spPr/>
        <p:txBody>
          <a:bodyPr/>
          <a:lstStyle/>
          <a:p>
            <a:pPr lvl="0"/>
            <a:r>
              <a:rPr lang="en-US" dirty="0"/>
              <a:t>Overview of gene editing experiments</a:t>
            </a:r>
          </a:p>
        </p:txBody>
      </p:sp>
      <p:pic>
        <p:nvPicPr>
          <p:cNvPr id="14" name="Content Placeholder 8" descr="Chart, diagram&#10;&#10;Description automatically generated">
            <a:extLst>
              <a:ext uri="{FF2B5EF4-FFF2-40B4-BE49-F238E27FC236}">
                <a16:creationId xmlns:a16="http://schemas.microsoft.com/office/drawing/2014/main" id="{107A6A07-19EF-4C6F-B40C-19E3DA4F4FF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205773" y="3574130"/>
            <a:ext cx="10515600" cy="2106347"/>
          </a:xfrm>
        </p:spPr>
      </p:pic>
      <p:sp>
        <p:nvSpPr>
          <p:cNvPr id="20" name="TextBox 19">
            <a:extLst>
              <a:ext uri="{FF2B5EF4-FFF2-40B4-BE49-F238E27FC236}">
                <a16:creationId xmlns:a16="http://schemas.microsoft.com/office/drawing/2014/main" id="{19E1FFDC-6193-47A3-801A-5498C240524E}"/>
              </a:ext>
            </a:extLst>
          </p:cNvPr>
          <p:cNvSpPr txBox="1"/>
          <p:nvPr/>
        </p:nvSpPr>
        <p:spPr>
          <a:xfrm>
            <a:off x="2725622" y="5860664"/>
            <a:ext cx="3718800" cy="52322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rtlCol="0" anchor="t">
            <a:spAutoFit/>
          </a:bodyPr>
          <a:lstStyle/>
          <a:p>
            <a:pPr algn="ctr"/>
            <a:r>
              <a:rPr lang="en-US" sz="1400" b="1" dirty="0">
                <a:latin typeface="Arial"/>
                <a:cs typeface="Arial"/>
              </a:rPr>
              <a:t>To be rigorous, only biallelic edits were considered as knockouts.</a:t>
            </a:r>
          </a:p>
        </p:txBody>
      </p:sp>
      <p:grpSp>
        <p:nvGrpSpPr>
          <p:cNvPr id="4" name="Group 3">
            <a:extLst>
              <a:ext uri="{FF2B5EF4-FFF2-40B4-BE49-F238E27FC236}">
                <a16:creationId xmlns:a16="http://schemas.microsoft.com/office/drawing/2014/main" id="{41C86427-1BCF-4514-A50F-B7E212EFEBD4}"/>
              </a:ext>
            </a:extLst>
          </p:cNvPr>
          <p:cNvGrpSpPr/>
          <p:nvPr/>
        </p:nvGrpSpPr>
        <p:grpSpPr>
          <a:xfrm>
            <a:off x="196568" y="1652956"/>
            <a:ext cx="8039098" cy="1356400"/>
            <a:chOff x="196568" y="1708341"/>
            <a:chExt cx="8039098" cy="1356400"/>
          </a:xfrm>
        </p:grpSpPr>
        <p:sp>
          <p:nvSpPr>
            <p:cNvPr id="15" name="TextBox 14">
              <a:extLst>
                <a:ext uri="{FF2B5EF4-FFF2-40B4-BE49-F238E27FC236}">
                  <a16:creationId xmlns:a16="http://schemas.microsoft.com/office/drawing/2014/main" id="{0B01D6EF-EA2D-44AB-8533-CF222691DB50}"/>
                </a:ext>
              </a:extLst>
            </p:cNvPr>
            <p:cNvSpPr txBox="1"/>
            <p:nvPr/>
          </p:nvSpPr>
          <p:spPr>
            <a:xfrm>
              <a:off x="4990701" y="2726187"/>
              <a:ext cx="1630015" cy="338554"/>
            </a:xfrm>
            <a:prstGeom prst="rect">
              <a:avLst/>
            </a:prstGeom>
            <a:noFill/>
          </p:spPr>
          <p:txBody>
            <a:bodyPr wrap="square">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Mutation site</a:t>
              </a:r>
              <a:endParaRPr lang="en-US" sz="900"/>
            </a:p>
          </p:txBody>
        </p:sp>
        <p:pic>
          <p:nvPicPr>
            <p:cNvPr id="21" name="Google Shape;90;p1">
              <a:extLst>
                <a:ext uri="{FF2B5EF4-FFF2-40B4-BE49-F238E27FC236}">
                  <a16:creationId xmlns:a16="http://schemas.microsoft.com/office/drawing/2014/main" id="{7DCE2950-6608-4554-8DF7-064EA117EC28}"/>
                </a:ext>
              </a:extLst>
            </p:cNvPr>
            <p:cNvPicPr preferRelativeResize="0"/>
            <p:nvPr/>
          </p:nvPicPr>
          <p:blipFill rotWithShape="1">
            <a:blip r:embed="rId4">
              <a:alphaModFix/>
            </a:blip>
            <a:srcRect r="618"/>
            <a:stretch/>
          </p:blipFill>
          <p:spPr>
            <a:xfrm>
              <a:off x="196568" y="1708341"/>
              <a:ext cx="8039098" cy="947634"/>
            </a:xfrm>
            <a:prstGeom prst="rect">
              <a:avLst/>
            </a:prstGeom>
            <a:noFill/>
            <a:ln>
              <a:noFill/>
            </a:ln>
          </p:spPr>
        </p:pic>
        <p:cxnSp>
          <p:nvCxnSpPr>
            <p:cNvPr id="22" name="Straight Arrow Connector 21">
              <a:extLst>
                <a:ext uri="{FF2B5EF4-FFF2-40B4-BE49-F238E27FC236}">
                  <a16:creationId xmlns:a16="http://schemas.microsoft.com/office/drawing/2014/main" id="{DB21F768-E168-4E7C-8314-F3E2FE3ECE79}"/>
                </a:ext>
              </a:extLst>
            </p:cNvPr>
            <p:cNvCxnSpPr>
              <a:cxnSpLocks/>
            </p:cNvCxnSpPr>
            <p:nvPr/>
          </p:nvCxnSpPr>
          <p:spPr>
            <a:xfrm flipV="1">
              <a:off x="5662194" y="2481197"/>
              <a:ext cx="0" cy="2767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452FAD61-DCFD-4D32-A494-2FEC57492A5B}"/>
              </a:ext>
            </a:extLst>
          </p:cNvPr>
          <p:cNvSpPr txBox="1"/>
          <p:nvPr/>
        </p:nvSpPr>
        <p:spPr>
          <a:xfrm>
            <a:off x="142678" y="1412813"/>
            <a:ext cx="2794355"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CRISPR-Cas9 Guides:</a:t>
            </a:r>
          </a:p>
        </p:txBody>
      </p:sp>
      <p:sp>
        <p:nvSpPr>
          <p:cNvPr id="23" name="TextBox 22">
            <a:extLst>
              <a:ext uri="{FF2B5EF4-FFF2-40B4-BE49-F238E27FC236}">
                <a16:creationId xmlns:a16="http://schemas.microsoft.com/office/drawing/2014/main" id="{1548B139-EAC3-41D2-9AB4-206E4A371022}"/>
              </a:ext>
            </a:extLst>
          </p:cNvPr>
          <p:cNvSpPr txBox="1"/>
          <p:nvPr/>
        </p:nvSpPr>
        <p:spPr>
          <a:xfrm>
            <a:off x="153248" y="3482865"/>
            <a:ext cx="2693366"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Experimental Design:</a:t>
            </a:r>
          </a:p>
        </p:txBody>
      </p:sp>
      <p:grpSp>
        <p:nvGrpSpPr>
          <p:cNvPr id="5" name="Group 4">
            <a:extLst>
              <a:ext uri="{FF2B5EF4-FFF2-40B4-BE49-F238E27FC236}">
                <a16:creationId xmlns:a16="http://schemas.microsoft.com/office/drawing/2014/main" id="{2E8495F2-8F84-4509-8391-0848C9601684}"/>
              </a:ext>
            </a:extLst>
          </p:cNvPr>
          <p:cNvGrpSpPr/>
          <p:nvPr/>
        </p:nvGrpSpPr>
        <p:grpSpPr>
          <a:xfrm>
            <a:off x="3343561" y="3506460"/>
            <a:ext cx="8377812" cy="2355199"/>
            <a:chOff x="3343561" y="3506460"/>
            <a:chExt cx="8377812" cy="2355199"/>
          </a:xfrm>
        </p:grpSpPr>
        <p:sp>
          <p:nvSpPr>
            <p:cNvPr id="16" name="Google Shape;125;p1">
              <a:extLst>
                <a:ext uri="{FF2B5EF4-FFF2-40B4-BE49-F238E27FC236}">
                  <a16:creationId xmlns:a16="http://schemas.microsoft.com/office/drawing/2014/main" id="{64BDAC09-BC7F-4CCC-8E66-5E45D9DD7577}"/>
                </a:ext>
              </a:extLst>
            </p:cNvPr>
            <p:cNvSpPr txBox="1"/>
            <p:nvPr/>
          </p:nvSpPr>
          <p:spPr>
            <a:xfrm>
              <a:off x="8664969" y="5255874"/>
              <a:ext cx="99711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Arial"/>
                  <a:ea typeface="Arial"/>
                  <a:cs typeface="Arial"/>
                  <a:sym typeface="Arial"/>
                </a:rPr>
                <a:t>Genotype</a:t>
              </a:r>
              <a:endParaRPr sz="1400" dirty="0"/>
            </a:p>
          </p:txBody>
        </p:sp>
        <p:sp>
          <p:nvSpPr>
            <p:cNvPr id="17" name="Google Shape;131;p1">
              <a:extLst>
                <a:ext uri="{FF2B5EF4-FFF2-40B4-BE49-F238E27FC236}">
                  <a16:creationId xmlns:a16="http://schemas.microsoft.com/office/drawing/2014/main" id="{18206725-65C5-4ADD-87EB-691758925EAF}"/>
                </a:ext>
              </a:extLst>
            </p:cNvPr>
            <p:cNvSpPr txBox="1"/>
            <p:nvPr/>
          </p:nvSpPr>
          <p:spPr>
            <a:xfrm>
              <a:off x="3343561" y="5299751"/>
              <a:ext cx="2525554" cy="561908"/>
            </a:xfrm>
            <a:prstGeom prst="rect">
              <a:avLst/>
            </a:prstGeom>
            <a:noFill/>
            <a:ln>
              <a:noFill/>
            </a:ln>
          </p:spPr>
          <p:txBody>
            <a:bodyPr spcFirstLastPara="1" wrap="square" lIns="91425" tIns="45700" rIns="91425" bIns="45700" anchor="t" anchorCtr="0">
              <a:spAutoFit/>
            </a:bodyPr>
            <a:lstStyle/>
            <a:p>
              <a:pPr marL="0" marR="0" lvl="0" indent="0" algn="ctr" rtl="0">
                <a:lnSpc>
                  <a:spcPct val="109375"/>
                </a:lnSpc>
                <a:spcBef>
                  <a:spcPts val="0"/>
                </a:spcBef>
                <a:spcAft>
                  <a:spcPts val="0"/>
                </a:spcAft>
                <a:buNone/>
              </a:pPr>
              <a:r>
                <a:rPr lang="en-US" sz="1400" dirty="0">
                  <a:solidFill>
                    <a:schemeClr val="dk1"/>
                  </a:solidFill>
                  <a:latin typeface="Arial"/>
                  <a:ea typeface="Arial"/>
                  <a:cs typeface="Arial"/>
                  <a:sym typeface="Arial"/>
                </a:rPr>
                <a:t>Embryos were collected either on day 3 or 8</a:t>
              </a:r>
              <a:endParaRPr sz="1400" dirty="0"/>
            </a:p>
          </p:txBody>
        </p:sp>
        <p:sp>
          <p:nvSpPr>
            <p:cNvPr id="18" name="Google Shape;124;p1">
              <a:extLst>
                <a:ext uri="{FF2B5EF4-FFF2-40B4-BE49-F238E27FC236}">
                  <a16:creationId xmlns:a16="http://schemas.microsoft.com/office/drawing/2014/main" id="{B4FFFCD5-30BB-4EF3-A764-BF832EE13A2A}"/>
                </a:ext>
              </a:extLst>
            </p:cNvPr>
            <p:cNvSpPr txBox="1"/>
            <p:nvPr/>
          </p:nvSpPr>
          <p:spPr>
            <a:xfrm>
              <a:off x="6184701" y="5290742"/>
              <a:ext cx="240819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Record developmental rates  Collect embryos</a:t>
              </a:r>
              <a:endParaRPr sz="1400" dirty="0"/>
            </a:p>
          </p:txBody>
        </p:sp>
        <p:sp>
          <p:nvSpPr>
            <p:cNvPr id="19" name="TextBox 18">
              <a:extLst>
                <a:ext uri="{FF2B5EF4-FFF2-40B4-BE49-F238E27FC236}">
                  <a16:creationId xmlns:a16="http://schemas.microsoft.com/office/drawing/2014/main" id="{90C9A07C-7C16-42A9-91B0-C9A43C615698}"/>
                </a:ext>
              </a:extLst>
            </p:cNvPr>
            <p:cNvSpPr txBox="1"/>
            <p:nvPr/>
          </p:nvSpPr>
          <p:spPr>
            <a:xfrm>
              <a:off x="6073697" y="5091403"/>
              <a:ext cx="252555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Day 8</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124;p1">
              <a:extLst>
                <a:ext uri="{FF2B5EF4-FFF2-40B4-BE49-F238E27FC236}">
                  <a16:creationId xmlns:a16="http://schemas.microsoft.com/office/drawing/2014/main" id="{428127B1-1E7B-4A2E-8CA0-59639940946D}"/>
                </a:ext>
              </a:extLst>
            </p:cNvPr>
            <p:cNvSpPr txBox="1"/>
            <p:nvPr/>
          </p:nvSpPr>
          <p:spPr>
            <a:xfrm>
              <a:off x="7362931" y="3788006"/>
              <a:ext cx="2408197"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cs typeface="Arial"/>
                  <a:sym typeface="Arial"/>
                </a:rPr>
                <a:t>Investigate</a:t>
              </a:r>
            </a:p>
            <a:p>
              <a:pPr marL="0" marR="0" lvl="0" indent="0" algn="ctr" rtl="0">
                <a:spcBef>
                  <a:spcPts val="0"/>
                </a:spcBef>
                <a:spcAft>
                  <a:spcPts val="0"/>
                </a:spcAft>
                <a:buNone/>
              </a:pPr>
              <a:r>
                <a:rPr lang="en-US" sz="1400">
                  <a:solidFill>
                    <a:schemeClr val="dk1"/>
                  </a:solidFill>
                  <a:latin typeface="Arial"/>
                  <a:cs typeface="Arial"/>
                  <a:sym typeface="Arial"/>
                </a:rPr>
                <a:t>biallelic</a:t>
              </a:r>
            </a:p>
            <a:p>
              <a:pPr marL="0" marR="0" lvl="0" indent="0" algn="ctr" rtl="0">
                <a:spcBef>
                  <a:spcPts val="0"/>
                </a:spcBef>
                <a:spcAft>
                  <a:spcPts val="0"/>
                </a:spcAft>
                <a:buNone/>
              </a:pPr>
              <a:r>
                <a:rPr lang="en-US" sz="1400">
                  <a:solidFill>
                    <a:schemeClr val="dk1"/>
                  </a:solidFill>
                  <a:latin typeface="Arial"/>
                  <a:cs typeface="Arial"/>
                  <a:sym typeface="Arial"/>
                </a:rPr>
                <a:t>embryos</a:t>
              </a:r>
              <a:endParaRPr sz="1400"/>
            </a:p>
          </p:txBody>
        </p:sp>
        <p:sp>
          <p:nvSpPr>
            <p:cNvPr id="26" name="TextBox 25">
              <a:extLst>
                <a:ext uri="{FF2B5EF4-FFF2-40B4-BE49-F238E27FC236}">
                  <a16:creationId xmlns:a16="http://schemas.microsoft.com/office/drawing/2014/main" id="{028CAA0B-7BC9-4CBA-A220-A9B6BE421285}"/>
                </a:ext>
              </a:extLst>
            </p:cNvPr>
            <p:cNvSpPr txBox="1"/>
            <p:nvPr/>
          </p:nvSpPr>
          <p:spPr>
            <a:xfrm>
              <a:off x="6682871" y="3506460"/>
              <a:ext cx="118021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Arial"/>
                  <a:cs typeface="Arial"/>
                  <a:sym typeface="Arial"/>
                </a:rPr>
                <a:t>Sanger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Arial"/>
                  <a:cs typeface="Arial"/>
                  <a:sym typeface="Arial"/>
                </a:rPr>
                <a:t>Sequencing</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E34AC16-C87B-4214-8133-D99FF8F1D339}"/>
                </a:ext>
              </a:extLst>
            </p:cNvPr>
            <p:cNvSpPr txBox="1"/>
            <p:nvPr/>
          </p:nvSpPr>
          <p:spPr>
            <a:xfrm>
              <a:off x="9443105" y="4351212"/>
              <a:ext cx="103446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Arial"/>
                  <a:cs typeface="Arial"/>
                  <a:sym typeface="Arial"/>
                </a:rPr>
                <a:t>Real-time PCR</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7121B4A6-BB92-47C2-A286-EF59440D1694}"/>
                </a:ext>
              </a:extLst>
            </p:cNvPr>
            <p:cNvSpPr txBox="1"/>
            <p:nvPr/>
          </p:nvSpPr>
          <p:spPr>
            <a:xfrm>
              <a:off x="10686907" y="4591267"/>
              <a:ext cx="103446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Arial"/>
                  <a:cs typeface="Arial"/>
                  <a:sym typeface="Arial"/>
                </a:rPr>
                <a:t>Predict protein structure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Google Shape;125;p1">
              <a:extLst>
                <a:ext uri="{FF2B5EF4-FFF2-40B4-BE49-F238E27FC236}">
                  <a16:creationId xmlns:a16="http://schemas.microsoft.com/office/drawing/2014/main" id="{FE6837F6-5E0F-4393-B0B1-DCEA9D031324}"/>
                </a:ext>
              </a:extLst>
            </p:cNvPr>
            <p:cNvSpPr txBox="1"/>
            <p:nvPr/>
          </p:nvSpPr>
          <p:spPr>
            <a:xfrm>
              <a:off x="5370557" y="3585200"/>
              <a:ext cx="99711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Arial"/>
                  <a:ea typeface="Arial"/>
                  <a:cs typeface="Arial"/>
                  <a:sym typeface="Arial"/>
                </a:rPr>
                <a:t>Genotype</a:t>
              </a:r>
              <a:endParaRPr sz="1400" dirty="0"/>
            </a:p>
          </p:txBody>
        </p:sp>
      </p:grpSp>
      <p:sp>
        <p:nvSpPr>
          <p:cNvPr id="25" name="TextBox 24">
            <a:extLst>
              <a:ext uri="{FF2B5EF4-FFF2-40B4-BE49-F238E27FC236}">
                <a16:creationId xmlns:a16="http://schemas.microsoft.com/office/drawing/2014/main" id="{1901DA0B-6199-4661-AA53-7E2927A5A5F6}"/>
              </a:ext>
            </a:extLst>
          </p:cNvPr>
          <p:cNvSpPr txBox="1"/>
          <p:nvPr/>
        </p:nvSpPr>
        <p:spPr>
          <a:xfrm>
            <a:off x="3257468" y="3727639"/>
            <a:ext cx="252555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Day 3</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TextBox 26">
            <a:extLst>
              <a:ext uri="{FF2B5EF4-FFF2-40B4-BE49-F238E27FC236}">
                <a16:creationId xmlns:a16="http://schemas.microsoft.com/office/drawing/2014/main" id="{28357A60-2BF6-4CD5-BDA7-564141CFACDC}"/>
              </a:ext>
            </a:extLst>
          </p:cNvPr>
          <p:cNvSpPr txBox="1"/>
          <p:nvPr/>
        </p:nvSpPr>
        <p:spPr>
          <a:xfrm>
            <a:off x="1411344" y="5253783"/>
            <a:ext cx="2525554"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50 ng/µl Guide 1</a:t>
            </a:r>
          </a:p>
          <a:p>
            <a:r>
              <a:rPr lang="en-US" sz="1200" dirty="0">
                <a:latin typeface="Arial" panose="020B0604020202020204" pitchFamily="34" charset="0"/>
                <a:cs typeface="Arial" panose="020B0604020202020204" pitchFamily="34" charset="0"/>
              </a:rPr>
              <a:t>50 ng/µl Guide 2</a:t>
            </a:r>
          </a:p>
          <a:p>
            <a:r>
              <a:rPr lang="en-US" sz="1200" dirty="0">
                <a:latin typeface="Arial" panose="020B0604020202020204" pitchFamily="34" charset="0"/>
                <a:cs typeface="Arial" panose="020B0604020202020204" pitchFamily="34" charset="0"/>
              </a:rPr>
              <a:t>40 ng/µl Cas9 </a:t>
            </a:r>
          </a:p>
        </p:txBody>
      </p:sp>
      <p:sp>
        <p:nvSpPr>
          <p:cNvPr id="7" name="TextBox 6">
            <a:extLst>
              <a:ext uri="{FF2B5EF4-FFF2-40B4-BE49-F238E27FC236}">
                <a16:creationId xmlns:a16="http://schemas.microsoft.com/office/drawing/2014/main" id="{688BC288-7E14-4C55-A134-1DBD6C8616D3}"/>
              </a:ext>
            </a:extLst>
          </p:cNvPr>
          <p:cNvSpPr txBox="1"/>
          <p:nvPr/>
        </p:nvSpPr>
        <p:spPr>
          <a:xfrm>
            <a:off x="2674121" y="4874139"/>
            <a:ext cx="78579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 = 150</a:t>
            </a:r>
          </a:p>
        </p:txBody>
      </p:sp>
      <p:sp>
        <p:nvSpPr>
          <p:cNvPr id="43" name="TextBox 42">
            <a:extLst>
              <a:ext uri="{FF2B5EF4-FFF2-40B4-BE49-F238E27FC236}">
                <a16:creationId xmlns:a16="http://schemas.microsoft.com/office/drawing/2014/main" id="{A5FB6E3D-7315-45EE-98FA-5BA338D5BE73}"/>
              </a:ext>
            </a:extLst>
          </p:cNvPr>
          <p:cNvSpPr txBox="1"/>
          <p:nvPr/>
        </p:nvSpPr>
        <p:spPr>
          <a:xfrm>
            <a:off x="4127348" y="4488246"/>
            <a:ext cx="78579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 = 100</a:t>
            </a:r>
          </a:p>
        </p:txBody>
      </p:sp>
      <p:sp>
        <p:nvSpPr>
          <p:cNvPr id="44" name="TextBox 43">
            <a:extLst>
              <a:ext uri="{FF2B5EF4-FFF2-40B4-BE49-F238E27FC236}">
                <a16:creationId xmlns:a16="http://schemas.microsoft.com/office/drawing/2014/main" id="{BD805A86-98D4-4446-8218-8645764CA4BE}"/>
              </a:ext>
            </a:extLst>
          </p:cNvPr>
          <p:cNvSpPr txBox="1"/>
          <p:nvPr/>
        </p:nvSpPr>
        <p:spPr>
          <a:xfrm>
            <a:off x="7019728" y="5694732"/>
            <a:ext cx="68640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 = 50</a:t>
            </a:r>
          </a:p>
        </p:txBody>
      </p:sp>
      <p:sp>
        <p:nvSpPr>
          <p:cNvPr id="31" name="TextBox 30">
            <a:extLst>
              <a:ext uri="{FF2B5EF4-FFF2-40B4-BE49-F238E27FC236}">
                <a16:creationId xmlns:a16="http://schemas.microsoft.com/office/drawing/2014/main" id="{2CF733CD-48B0-409C-833E-5E4F16FA146D}"/>
              </a:ext>
            </a:extLst>
          </p:cNvPr>
          <p:cNvSpPr txBox="1"/>
          <p:nvPr/>
        </p:nvSpPr>
        <p:spPr>
          <a:xfrm>
            <a:off x="5133593" y="1466725"/>
            <a:ext cx="1051108" cy="307777"/>
          </a:xfrm>
          <a:prstGeom prst="rect">
            <a:avLst/>
          </a:prstGeom>
          <a:solidFill>
            <a:schemeClr val="bg1"/>
          </a:solidFill>
        </p:spPr>
        <p:txBody>
          <a:bodyPr wrap="square">
            <a:spAutoFit/>
          </a:bodyPr>
          <a:lstStyle/>
          <a:p>
            <a:pPr>
              <a:spcAft>
                <a:spcPts val="1200"/>
              </a:spcAft>
            </a:pPr>
            <a:r>
              <a:rPr lang="en-US" sz="1400" b="1">
                <a:solidFill>
                  <a:srgbClr val="FF0000"/>
                </a:solidFill>
                <a:latin typeface="Arial" panose="020B0604020202020204" pitchFamily="34" charset="0"/>
                <a:cs typeface="Arial" panose="020B0604020202020204" pitchFamily="34" charset="0"/>
              </a:rPr>
              <a:t>317 nt cut </a:t>
            </a:r>
          </a:p>
        </p:txBody>
      </p:sp>
      <p:sp>
        <p:nvSpPr>
          <p:cNvPr id="32" name="TextBox 31">
            <a:extLst>
              <a:ext uri="{FF2B5EF4-FFF2-40B4-BE49-F238E27FC236}">
                <a16:creationId xmlns:a16="http://schemas.microsoft.com/office/drawing/2014/main" id="{8C7BB22E-2C60-448E-B899-5D9D6DC3EE48}"/>
              </a:ext>
            </a:extLst>
          </p:cNvPr>
          <p:cNvSpPr txBox="1"/>
          <p:nvPr/>
        </p:nvSpPr>
        <p:spPr>
          <a:xfrm>
            <a:off x="8437164" y="1271460"/>
            <a:ext cx="2951849"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i="1" dirty="0">
                <a:latin typeface="Arial" panose="020B0604020202020204" pitchFamily="34" charset="0"/>
                <a:cs typeface="Arial" panose="020B0604020202020204" pitchFamily="34" charset="0"/>
              </a:rPr>
              <a:t>IFT80</a:t>
            </a:r>
            <a:r>
              <a:rPr lang="en-US" sz="1600" dirty="0">
                <a:latin typeface="Arial" panose="020B0604020202020204" pitchFamily="34" charset="0"/>
                <a:cs typeface="Arial" panose="020B0604020202020204" pitchFamily="34" charset="0"/>
              </a:rPr>
              <a:t> is first expressed at the 8-cell stage (Graf et al., 2014)</a:t>
            </a:r>
          </a:p>
        </p:txBody>
      </p:sp>
      <p:grpSp>
        <p:nvGrpSpPr>
          <p:cNvPr id="10" name="Group 9">
            <a:extLst>
              <a:ext uri="{FF2B5EF4-FFF2-40B4-BE49-F238E27FC236}">
                <a16:creationId xmlns:a16="http://schemas.microsoft.com/office/drawing/2014/main" id="{8AF9197C-436D-4086-9AB3-1B92420B628F}"/>
              </a:ext>
            </a:extLst>
          </p:cNvPr>
          <p:cNvGrpSpPr/>
          <p:nvPr/>
        </p:nvGrpSpPr>
        <p:grpSpPr>
          <a:xfrm>
            <a:off x="9074655" y="1918268"/>
            <a:ext cx="2083986" cy="1928729"/>
            <a:chOff x="8958481" y="2005151"/>
            <a:chExt cx="1860489" cy="1757887"/>
          </a:xfrm>
        </p:grpSpPr>
        <p:grpSp>
          <p:nvGrpSpPr>
            <p:cNvPr id="34" name="Group 33">
              <a:extLst>
                <a:ext uri="{FF2B5EF4-FFF2-40B4-BE49-F238E27FC236}">
                  <a16:creationId xmlns:a16="http://schemas.microsoft.com/office/drawing/2014/main" id="{5828FEE2-9AF0-4F1C-93B3-61DCFA65B041}"/>
                </a:ext>
              </a:extLst>
            </p:cNvPr>
            <p:cNvGrpSpPr/>
            <p:nvPr/>
          </p:nvGrpSpPr>
          <p:grpSpPr>
            <a:xfrm>
              <a:off x="8958481" y="2005151"/>
              <a:ext cx="1860489" cy="1757887"/>
              <a:chOff x="25854313" y="6484592"/>
              <a:chExt cx="7331514" cy="7262768"/>
            </a:xfrm>
          </p:grpSpPr>
          <p:grpSp>
            <p:nvGrpSpPr>
              <p:cNvPr id="35" name="Group 34">
                <a:extLst>
                  <a:ext uri="{FF2B5EF4-FFF2-40B4-BE49-F238E27FC236}">
                    <a16:creationId xmlns:a16="http://schemas.microsoft.com/office/drawing/2014/main" id="{E724A005-7125-4C5F-BB8D-CDEFE75028B7}"/>
                  </a:ext>
                </a:extLst>
              </p:cNvPr>
              <p:cNvGrpSpPr/>
              <p:nvPr/>
            </p:nvGrpSpPr>
            <p:grpSpPr>
              <a:xfrm>
                <a:off x="25854313" y="6484592"/>
                <a:ext cx="7331514" cy="7262768"/>
                <a:chOff x="26002076" y="6617846"/>
                <a:chExt cx="6774778" cy="7262768"/>
              </a:xfrm>
            </p:grpSpPr>
            <p:pic>
              <p:nvPicPr>
                <p:cNvPr id="41" name="Picture 40">
                  <a:extLst>
                    <a:ext uri="{FF2B5EF4-FFF2-40B4-BE49-F238E27FC236}">
                      <a16:creationId xmlns:a16="http://schemas.microsoft.com/office/drawing/2014/main" id="{AA75E657-71EB-4094-B53C-A319A651124B}"/>
                    </a:ext>
                  </a:extLst>
                </p:cNvPr>
                <p:cNvPicPr>
                  <a:picLocks noChangeAspect="1"/>
                </p:cNvPicPr>
                <p:nvPr/>
              </p:nvPicPr>
              <p:blipFill rotWithShape="1">
                <a:blip r:embed="rId5"/>
                <a:srcRect l="11108" t="20499" b="5367"/>
                <a:stretch/>
              </p:blipFill>
              <p:spPr>
                <a:xfrm>
                  <a:off x="26497224" y="6976129"/>
                  <a:ext cx="6279630" cy="5912008"/>
                </a:xfrm>
                <a:prstGeom prst="rect">
                  <a:avLst/>
                </a:prstGeom>
              </p:spPr>
            </p:pic>
            <p:sp>
              <p:nvSpPr>
                <p:cNvPr id="42" name="TextBox 41">
                  <a:extLst>
                    <a:ext uri="{FF2B5EF4-FFF2-40B4-BE49-F238E27FC236}">
                      <a16:creationId xmlns:a16="http://schemas.microsoft.com/office/drawing/2014/main" id="{0A3167C0-6269-453F-A8A2-06DCFF927438}"/>
                    </a:ext>
                  </a:extLst>
                </p:cNvPr>
                <p:cNvSpPr txBox="1"/>
                <p:nvPr/>
              </p:nvSpPr>
              <p:spPr>
                <a:xfrm>
                  <a:off x="26002076" y="8866461"/>
                  <a:ext cx="1197786" cy="890117"/>
                </a:xfrm>
                <a:prstGeom prst="rect">
                  <a:avLst/>
                </a:prstGeom>
                <a:noFill/>
              </p:spPr>
              <p:txBody>
                <a:bodyPr wrap="none" rtlCol="0">
                  <a:spAutoFit/>
                </a:bodyPr>
                <a:lstStyle/>
                <a:p>
                  <a:r>
                    <a:rPr lang="en-US" sz="800" b="1">
                      <a:latin typeface="Arial" panose="020B0604020202020204" pitchFamily="34" charset="0"/>
                      <a:cs typeface="Arial" panose="020B0604020202020204" pitchFamily="34" charset="0"/>
                    </a:rPr>
                    <a:t>1.5</a:t>
                  </a:r>
                </a:p>
              </p:txBody>
            </p:sp>
            <p:sp>
              <p:nvSpPr>
                <p:cNvPr id="46" name="TextBox 45">
                  <a:extLst>
                    <a:ext uri="{FF2B5EF4-FFF2-40B4-BE49-F238E27FC236}">
                      <a16:creationId xmlns:a16="http://schemas.microsoft.com/office/drawing/2014/main" id="{3E070CFE-B430-4AA5-934C-E6C609DB4821}"/>
                    </a:ext>
                  </a:extLst>
                </p:cNvPr>
                <p:cNvSpPr txBox="1"/>
                <p:nvPr/>
              </p:nvSpPr>
              <p:spPr>
                <a:xfrm>
                  <a:off x="26515283" y="10029239"/>
                  <a:ext cx="339054" cy="890117"/>
                </a:xfrm>
                <a:prstGeom prst="rect">
                  <a:avLst/>
                </a:prstGeom>
                <a:solidFill>
                  <a:schemeClr val="bg1"/>
                </a:solidFill>
              </p:spPr>
              <p:txBody>
                <a:bodyPr wrap="square" rtlCol="0">
                  <a:spAutoFit/>
                </a:bodyPr>
                <a:lstStyle/>
                <a:p>
                  <a:r>
                    <a:rPr lang="en-US" sz="800" b="1">
                      <a:latin typeface="Arial" panose="020B0604020202020204" pitchFamily="34" charset="0"/>
                      <a:cs typeface="Arial" panose="020B0604020202020204" pitchFamily="34" charset="0"/>
                    </a:rPr>
                    <a:t>1</a:t>
                  </a:r>
                </a:p>
              </p:txBody>
            </p:sp>
            <p:sp>
              <p:nvSpPr>
                <p:cNvPr id="47" name="TextBox 46">
                  <a:extLst>
                    <a:ext uri="{FF2B5EF4-FFF2-40B4-BE49-F238E27FC236}">
                      <a16:creationId xmlns:a16="http://schemas.microsoft.com/office/drawing/2014/main" id="{D67D3B02-D7CB-49D2-9853-1C4A520E855D}"/>
                    </a:ext>
                  </a:extLst>
                </p:cNvPr>
                <p:cNvSpPr txBox="1"/>
                <p:nvPr/>
              </p:nvSpPr>
              <p:spPr>
                <a:xfrm>
                  <a:off x="26002076" y="11110758"/>
                  <a:ext cx="1197786" cy="890117"/>
                </a:xfrm>
                <a:prstGeom prst="rect">
                  <a:avLst/>
                </a:prstGeom>
                <a:noFill/>
              </p:spPr>
              <p:txBody>
                <a:bodyPr wrap="none" rtlCol="0">
                  <a:spAutoFit/>
                </a:bodyPr>
                <a:lstStyle/>
                <a:p>
                  <a:r>
                    <a:rPr lang="en-US" sz="800" b="1">
                      <a:latin typeface="Arial" panose="020B0604020202020204" pitchFamily="34" charset="0"/>
                      <a:cs typeface="Arial" panose="020B0604020202020204" pitchFamily="34" charset="0"/>
                    </a:rPr>
                    <a:t>0.5</a:t>
                  </a:r>
                </a:p>
              </p:txBody>
            </p:sp>
            <p:sp>
              <p:nvSpPr>
                <p:cNvPr id="48" name="TextBox 47">
                  <a:extLst>
                    <a:ext uri="{FF2B5EF4-FFF2-40B4-BE49-F238E27FC236}">
                      <a16:creationId xmlns:a16="http://schemas.microsoft.com/office/drawing/2014/main" id="{5652FBB2-D199-4CD2-BC68-20A0E60A9734}"/>
                    </a:ext>
                  </a:extLst>
                </p:cNvPr>
                <p:cNvSpPr txBox="1"/>
                <p:nvPr/>
              </p:nvSpPr>
              <p:spPr>
                <a:xfrm>
                  <a:off x="26002076" y="6617846"/>
                  <a:ext cx="1197786" cy="890117"/>
                </a:xfrm>
                <a:prstGeom prst="rect">
                  <a:avLst/>
                </a:prstGeom>
                <a:noFill/>
              </p:spPr>
              <p:txBody>
                <a:bodyPr wrap="none" rtlCol="0">
                  <a:spAutoFit/>
                </a:bodyPr>
                <a:lstStyle/>
                <a:p>
                  <a:r>
                    <a:rPr lang="en-US" sz="800" b="1">
                      <a:latin typeface="Arial" panose="020B0604020202020204" pitchFamily="34" charset="0"/>
                      <a:cs typeface="Arial" panose="020B0604020202020204" pitchFamily="34" charset="0"/>
                    </a:rPr>
                    <a:t>2.5</a:t>
                  </a:r>
                </a:p>
              </p:txBody>
            </p:sp>
            <p:sp>
              <p:nvSpPr>
                <p:cNvPr id="49" name="TextBox 48">
                  <a:extLst>
                    <a:ext uri="{FF2B5EF4-FFF2-40B4-BE49-F238E27FC236}">
                      <a16:creationId xmlns:a16="http://schemas.microsoft.com/office/drawing/2014/main" id="{69D05C4B-398D-4EA2-8497-7454DF82B798}"/>
                    </a:ext>
                  </a:extLst>
                </p:cNvPr>
                <p:cNvSpPr txBox="1"/>
                <p:nvPr/>
              </p:nvSpPr>
              <p:spPr>
                <a:xfrm>
                  <a:off x="27224633" y="12799435"/>
                  <a:ext cx="2690005" cy="985111"/>
                </a:xfrm>
                <a:prstGeom prst="rect">
                  <a:avLst/>
                </a:prstGeom>
                <a:solidFill>
                  <a:schemeClr val="bg1"/>
                </a:solidFill>
              </p:spPr>
              <p:txBody>
                <a:bodyPr wrap="none" rtlCol="0">
                  <a:spAutoFit/>
                </a:bodyPr>
                <a:lstStyle/>
                <a:p>
                  <a:r>
                    <a:rPr lang="en-US" sz="1100">
                      <a:latin typeface="Arial" panose="020B0604020202020204" pitchFamily="34" charset="0"/>
                      <a:cs typeface="Arial" panose="020B0604020202020204" pitchFamily="34" charset="0"/>
                    </a:rPr>
                    <a:t>Blastocyst</a:t>
                  </a:r>
                </a:p>
              </p:txBody>
            </p:sp>
            <p:sp>
              <p:nvSpPr>
                <p:cNvPr id="50" name="TextBox 49">
                  <a:extLst>
                    <a:ext uri="{FF2B5EF4-FFF2-40B4-BE49-F238E27FC236}">
                      <a16:creationId xmlns:a16="http://schemas.microsoft.com/office/drawing/2014/main" id="{C2BDD67F-0390-4F5F-9B4B-9E8A2D358CE2}"/>
                    </a:ext>
                  </a:extLst>
                </p:cNvPr>
                <p:cNvSpPr txBox="1"/>
                <p:nvPr/>
              </p:nvSpPr>
              <p:spPr>
                <a:xfrm>
                  <a:off x="29678240" y="12799763"/>
                  <a:ext cx="1904086" cy="1080851"/>
                </a:xfrm>
                <a:prstGeom prst="rect">
                  <a:avLst/>
                </a:prstGeom>
                <a:solidFill>
                  <a:schemeClr val="bg1"/>
                </a:solidFill>
              </p:spPr>
              <p:txBody>
                <a:bodyPr wrap="none" rtlCol="0">
                  <a:spAutoFit/>
                </a:bodyPr>
                <a:lstStyle/>
                <a:p>
                  <a:r>
                    <a:rPr lang="en-US" sz="1100">
                      <a:latin typeface="Arial" panose="020B0604020202020204" pitchFamily="34" charset="0"/>
                      <a:cs typeface="Arial" panose="020B0604020202020204" pitchFamily="34" charset="0"/>
                    </a:rPr>
                    <a:t>8-cell</a:t>
                  </a:r>
                </a:p>
              </p:txBody>
            </p:sp>
          </p:grpSp>
          <p:pic>
            <p:nvPicPr>
              <p:cNvPr id="38" name="Picture 37">
                <a:extLst>
                  <a:ext uri="{FF2B5EF4-FFF2-40B4-BE49-F238E27FC236}">
                    <a16:creationId xmlns:a16="http://schemas.microsoft.com/office/drawing/2014/main" id="{2ABC67FE-8FA6-4C8D-9D56-C913563E1BF7}"/>
                  </a:ext>
                </a:extLst>
              </p:cNvPr>
              <p:cNvPicPr>
                <a:picLocks noChangeAspect="1"/>
              </p:cNvPicPr>
              <p:nvPr/>
            </p:nvPicPr>
            <p:blipFill rotWithShape="1">
              <a:blip r:embed="rId5"/>
              <a:srcRect l="16300" t="3606" r="82116" b="93094"/>
              <a:stretch/>
            </p:blipFill>
            <p:spPr>
              <a:xfrm>
                <a:off x="26782202" y="11232931"/>
                <a:ext cx="154720" cy="245362"/>
              </a:xfrm>
              <a:prstGeom prst="rect">
                <a:avLst/>
              </a:prstGeom>
            </p:spPr>
          </p:pic>
          <p:pic>
            <p:nvPicPr>
              <p:cNvPr id="39" name="Picture 38">
                <a:extLst>
                  <a:ext uri="{FF2B5EF4-FFF2-40B4-BE49-F238E27FC236}">
                    <a16:creationId xmlns:a16="http://schemas.microsoft.com/office/drawing/2014/main" id="{9B27AE76-D963-4DA9-A232-0A848BD2A5AE}"/>
                  </a:ext>
                </a:extLst>
              </p:cNvPr>
              <p:cNvPicPr>
                <a:picLocks noChangeAspect="1"/>
              </p:cNvPicPr>
              <p:nvPr/>
            </p:nvPicPr>
            <p:blipFill rotWithShape="1">
              <a:blip r:embed="rId5"/>
              <a:srcRect l="16300" t="3606" r="82116" b="93094"/>
              <a:stretch/>
            </p:blipFill>
            <p:spPr>
              <a:xfrm>
                <a:off x="26776613" y="8983437"/>
                <a:ext cx="154720" cy="245362"/>
              </a:xfrm>
              <a:prstGeom prst="rect">
                <a:avLst/>
              </a:prstGeom>
            </p:spPr>
          </p:pic>
          <p:pic>
            <p:nvPicPr>
              <p:cNvPr id="40" name="Picture 39">
                <a:extLst>
                  <a:ext uri="{FF2B5EF4-FFF2-40B4-BE49-F238E27FC236}">
                    <a16:creationId xmlns:a16="http://schemas.microsoft.com/office/drawing/2014/main" id="{2DD06561-8450-4909-9E5E-F3D0B1D3B670}"/>
                  </a:ext>
                </a:extLst>
              </p:cNvPr>
              <p:cNvPicPr>
                <a:picLocks noChangeAspect="1"/>
              </p:cNvPicPr>
              <p:nvPr/>
            </p:nvPicPr>
            <p:blipFill rotWithShape="1">
              <a:blip r:embed="rId5"/>
              <a:srcRect l="16300" t="3606" r="82116" b="93094"/>
              <a:stretch/>
            </p:blipFill>
            <p:spPr>
              <a:xfrm>
                <a:off x="26776613" y="6662993"/>
                <a:ext cx="154720" cy="245362"/>
              </a:xfrm>
              <a:prstGeom prst="rect">
                <a:avLst/>
              </a:prstGeom>
            </p:spPr>
          </p:pic>
        </p:grpSp>
        <p:sp>
          <p:nvSpPr>
            <p:cNvPr id="51" name="TextBox 50">
              <a:extLst>
                <a:ext uri="{FF2B5EF4-FFF2-40B4-BE49-F238E27FC236}">
                  <a16:creationId xmlns:a16="http://schemas.microsoft.com/office/drawing/2014/main" id="{C04D90EA-4172-4F24-8EF4-BB1EC10D3573}"/>
                </a:ext>
              </a:extLst>
            </p:cNvPr>
            <p:cNvSpPr txBox="1"/>
            <p:nvPr/>
          </p:nvSpPr>
          <p:spPr>
            <a:xfrm>
              <a:off x="9054965" y="2265037"/>
              <a:ext cx="141363" cy="215444"/>
            </a:xfrm>
            <a:prstGeom prst="rect">
              <a:avLst/>
            </a:prstGeom>
            <a:solidFill>
              <a:schemeClr val="bg1"/>
            </a:solidFill>
          </p:spPr>
          <p:txBody>
            <a:bodyPr wrap="square" rtlCol="0">
              <a:spAutoFit/>
            </a:bodyPr>
            <a:lstStyle/>
            <a:p>
              <a:r>
                <a:rPr lang="en-US" sz="800" b="1">
                  <a:latin typeface="Arial" panose="020B0604020202020204" pitchFamily="34" charset="0"/>
                  <a:cs typeface="Arial" panose="020B0604020202020204" pitchFamily="34" charset="0"/>
                </a:rPr>
                <a:t>2</a:t>
              </a:r>
            </a:p>
          </p:txBody>
        </p:sp>
        <p:sp>
          <p:nvSpPr>
            <p:cNvPr id="52" name="TextBox 51">
              <a:extLst>
                <a:ext uri="{FF2B5EF4-FFF2-40B4-BE49-F238E27FC236}">
                  <a16:creationId xmlns:a16="http://schemas.microsoft.com/office/drawing/2014/main" id="{C2DCB76F-8CE0-4BEC-8C37-C8580BB16C1D}"/>
                </a:ext>
              </a:extLst>
            </p:cNvPr>
            <p:cNvSpPr txBox="1"/>
            <p:nvPr/>
          </p:nvSpPr>
          <p:spPr>
            <a:xfrm>
              <a:off x="9095811" y="3384587"/>
              <a:ext cx="90620" cy="215444"/>
            </a:xfrm>
            <a:prstGeom prst="rect">
              <a:avLst/>
            </a:prstGeom>
            <a:solidFill>
              <a:schemeClr val="bg1"/>
            </a:solidFill>
          </p:spPr>
          <p:txBody>
            <a:bodyPr wrap="square" rtlCol="0">
              <a:spAutoFit/>
            </a:bodyPr>
            <a:lstStyle/>
            <a:p>
              <a:r>
                <a:rPr lang="en-US" sz="800" b="1">
                  <a:latin typeface="Arial" panose="020B0604020202020204" pitchFamily="34" charset="0"/>
                  <a:cs typeface="Arial" panose="020B0604020202020204" pitchFamily="34" charset="0"/>
                </a:rPr>
                <a:t>0</a:t>
              </a:r>
            </a:p>
          </p:txBody>
        </p:sp>
      </p:grpSp>
      <p:sp>
        <p:nvSpPr>
          <p:cNvPr id="9" name="Rectangle 8">
            <a:extLst>
              <a:ext uri="{FF2B5EF4-FFF2-40B4-BE49-F238E27FC236}">
                <a16:creationId xmlns:a16="http://schemas.microsoft.com/office/drawing/2014/main" id="{BC6B96AF-CBE4-454C-9F1B-0262FB3125E3}"/>
              </a:ext>
            </a:extLst>
          </p:cNvPr>
          <p:cNvSpPr/>
          <p:nvPr/>
        </p:nvSpPr>
        <p:spPr>
          <a:xfrm>
            <a:off x="5573245" y="1745616"/>
            <a:ext cx="177896" cy="123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FD751872-E56A-406D-8688-71E6832C5EB4}"/>
              </a:ext>
            </a:extLst>
          </p:cNvPr>
          <p:cNvSpPr/>
          <p:nvPr/>
        </p:nvSpPr>
        <p:spPr>
          <a:xfrm rot="10800000">
            <a:off x="5599678" y="1736776"/>
            <a:ext cx="118939" cy="10428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BC926B2-89DF-4EFE-8E35-AF10F86BCF44}"/>
              </a:ext>
            </a:extLst>
          </p:cNvPr>
          <p:cNvSpPr txBox="1"/>
          <p:nvPr/>
        </p:nvSpPr>
        <p:spPr>
          <a:xfrm>
            <a:off x="5267440" y="1248138"/>
            <a:ext cx="828560"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Exon 11</a:t>
            </a:r>
          </a:p>
        </p:txBody>
      </p:sp>
      <p:cxnSp>
        <p:nvCxnSpPr>
          <p:cNvPr id="11" name="Straight Connector 10">
            <a:extLst>
              <a:ext uri="{FF2B5EF4-FFF2-40B4-BE49-F238E27FC236}">
                <a16:creationId xmlns:a16="http://schemas.microsoft.com/office/drawing/2014/main" id="{3CADC356-653B-4C0B-B167-7C56DC53AE6D}"/>
              </a:ext>
            </a:extLst>
          </p:cNvPr>
          <p:cNvCxnSpPr>
            <a:cxnSpLocks/>
          </p:cNvCxnSpPr>
          <p:nvPr/>
        </p:nvCxnSpPr>
        <p:spPr>
          <a:xfrm flipV="1">
            <a:off x="9832250" y="3554078"/>
            <a:ext cx="0" cy="50807"/>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7787804-13C0-4FBA-89FA-2BA17CD0221F}"/>
              </a:ext>
            </a:extLst>
          </p:cNvPr>
          <p:cNvCxnSpPr>
            <a:cxnSpLocks/>
          </p:cNvCxnSpPr>
          <p:nvPr/>
        </p:nvCxnSpPr>
        <p:spPr>
          <a:xfrm flipV="1">
            <a:off x="10424342" y="3558840"/>
            <a:ext cx="0" cy="50807"/>
          </a:xfrm>
          <a:prstGeom prst="line">
            <a:avLst/>
          </a:prstGeom>
          <a:ln w="1905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C6C0180D-F21A-44D0-9522-221AEF2FCDEC}"/>
              </a:ext>
            </a:extLst>
          </p:cNvPr>
          <p:cNvSpPr txBox="1"/>
          <p:nvPr/>
        </p:nvSpPr>
        <p:spPr>
          <a:xfrm rot="16200000">
            <a:off x="8165309" y="2587179"/>
            <a:ext cx="1760346"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Relative Expression</a:t>
            </a:r>
          </a:p>
        </p:txBody>
      </p:sp>
    </p:spTree>
    <p:extLst>
      <p:ext uri="{BB962C8B-B14F-4D97-AF65-F5344CB8AC3E}">
        <p14:creationId xmlns:p14="http://schemas.microsoft.com/office/powerpoint/2010/main" val="280448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9178-EA44-B544-9930-4CF891FA1EFE}"/>
              </a:ext>
            </a:extLst>
          </p:cNvPr>
          <p:cNvSpPr>
            <a:spLocks noGrp="1"/>
          </p:cNvSpPr>
          <p:nvPr>
            <p:ph type="title"/>
          </p:nvPr>
        </p:nvSpPr>
        <p:spPr/>
        <p:txBody>
          <a:bodyPr/>
          <a:lstStyle/>
          <a:p>
            <a:r>
              <a:rPr lang="en-US" dirty="0"/>
              <a:t>Experiment 1: Exon 2</a:t>
            </a:r>
          </a:p>
        </p:txBody>
      </p:sp>
      <p:grpSp>
        <p:nvGrpSpPr>
          <p:cNvPr id="3" name="Group 2">
            <a:extLst>
              <a:ext uri="{FF2B5EF4-FFF2-40B4-BE49-F238E27FC236}">
                <a16:creationId xmlns:a16="http://schemas.microsoft.com/office/drawing/2014/main" id="{1C1CFD38-1B2B-934D-9F14-8DC9C918B703}"/>
              </a:ext>
            </a:extLst>
          </p:cNvPr>
          <p:cNvGrpSpPr/>
          <p:nvPr/>
        </p:nvGrpSpPr>
        <p:grpSpPr>
          <a:xfrm>
            <a:off x="426202" y="1684580"/>
            <a:ext cx="11386868" cy="1929847"/>
            <a:chOff x="379562" y="707692"/>
            <a:chExt cx="8540151" cy="1447385"/>
          </a:xfrm>
        </p:grpSpPr>
        <p:pic>
          <p:nvPicPr>
            <p:cNvPr id="4" name="Picture 3">
              <a:extLst>
                <a:ext uri="{FF2B5EF4-FFF2-40B4-BE49-F238E27FC236}">
                  <a16:creationId xmlns:a16="http://schemas.microsoft.com/office/drawing/2014/main" id="{E901297F-27C7-9742-B4F9-F9D0314A1C7E}"/>
                </a:ext>
              </a:extLst>
            </p:cNvPr>
            <p:cNvPicPr>
              <a:picLocks noChangeAspect="1"/>
            </p:cNvPicPr>
            <p:nvPr/>
          </p:nvPicPr>
          <p:blipFill>
            <a:blip r:embed="rId2"/>
            <a:stretch>
              <a:fillRect/>
            </a:stretch>
          </p:blipFill>
          <p:spPr>
            <a:xfrm>
              <a:off x="379562" y="707692"/>
              <a:ext cx="8540151" cy="1296525"/>
            </a:xfrm>
            <a:prstGeom prst="rect">
              <a:avLst/>
            </a:prstGeom>
          </p:spPr>
        </p:pic>
        <p:sp>
          <p:nvSpPr>
            <p:cNvPr id="5" name="TextBox 4">
              <a:extLst>
                <a:ext uri="{FF2B5EF4-FFF2-40B4-BE49-F238E27FC236}">
                  <a16:creationId xmlns:a16="http://schemas.microsoft.com/office/drawing/2014/main" id="{AE570BD2-08CD-7745-A2EF-53C024608F36}"/>
                </a:ext>
              </a:extLst>
            </p:cNvPr>
            <p:cNvSpPr txBox="1"/>
            <p:nvPr/>
          </p:nvSpPr>
          <p:spPr>
            <a:xfrm>
              <a:off x="414068" y="1901162"/>
              <a:ext cx="120770" cy="253915"/>
            </a:xfrm>
            <a:prstGeom prst="rect">
              <a:avLst/>
            </a:prstGeom>
            <a:noFill/>
          </p:spPr>
          <p:txBody>
            <a:bodyPr wrap="square" rtlCol="0">
              <a:spAutoFit/>
            </a:bodyPr>
            <a:lstStyle/>
            <a:p>
              <a:r>
                <a:rPr lang="en-US" sz="1600" b="1" dirty="0"/>
                <a:t>1</a:t>
              </a:r>
            </a:p>
          </p:txBody>
        </p:sp>
        <p:sp>
          <p:nvSpPr>
            <p:cNvPr id="6" name="TextBox 5">
              <a:extLst>
                <a:ext uri="{FF2B5EF4-FFF2-40B4-BE49-F238E27FC236}">
                  <a16:creationId xmlns:a16="http://schemas.microsoft.com/office/drawing/2014/main" id="{ABF5EBAF-D57C-A64B-9CDD-E5BFD3608093}"/>
                </a:ext>
              </a:extLst>
            </p:cNvPr>
            <p:cNvSpPr txBox="1"/>
            <p:nvPr/>
          </p:nvSpPr>
          <p:spPr>
            <a:xfrm>
              <a:off x="569344" y="1901162"/>
              <a:ext cx="120770" cy="253915"/>
            </a:xfrm>
            <a:prstGeom prst="rect">
              <a:avLst/>
            </a:prstGeom>
            <a:noFill/>
          </p:spPr>
          <p:txBody>
            <a:bodyPr wrap="square" rtlCol="0">
              <a:spAutoFit/>
            </a:bodyPr>
            <a:lstStyle/>
            <a:p>
              <a:r>
                <a:rPr lang="en-US" sz="1600" b="1" dirty="0"/>
                <a:t>2</a:t>
              </a:r>
            </a:p>
          </p:txBody>
        </p:sp>
        <p:sp>
          <p:nvSpPr>
            <p:cNvPr id="7" name="TextBox 6">
              <a:extLst>
                <a:ext uri="{FF2B5EF4-FFF2-40B4-BE49-F238E27FC236}">
                  <a16:creationId xmlns:a16="http://schemas.microsoft.com/office/drawing/2014/main" id="{CFA0CA3D-C9CC-2D45-AF0D-40E59555BC3D}"/>
                </a:ext>
              </a:extLst>
            </p:cNvPr>
            <p:cNvSpPr txBox="1"/>
            <p:nvPr/>
          </p:nvSpPr>
          <p:spPr>
            <a:xfrm>
              <a:off x="1325367" y="1901162"/>
              <a:ext cx="120770" cy="253915"/>
            </a:xfrm>
            <a:prstGeom prst="rect">
              <a:avLst/>
            </a:prstGeom>
            <a:noFill/>
          </p:spPr>
          <p:txBody>
            <a:bodyPr wrap="square" rtlCol="0">
              <a:spAutoFit/>
            </a:bodyPr>
            <a:lstStyle/>
            <a:p>
              <a:r>
                <a:rPr lang="en-US" sz="1600" b="1" dirty="0"/>
                <a:t>3</a:t>
              </a:r>
            </a:p>
          </p:txBody>
        </p:sp>
        <p:sp>
          <p:nvSpPr>
            <p:cNvPr id="8" name="TextBox 7">
              <a:extLst>
                <a:ext uri="{FF2B5EF4-FFF2-40B4-BE49-F238E27FC236}">
                  <a16:creationId xmlns:a16="http://schemas.microsoft.com/office/drawing/2014/main" id="{2199C10D-47E6-BA46-BB1F-FADE46F708A2}"/>
                </a:ext>
              </a:extLst>
            </p:cNvPr>
            <p:cNvSpPr txBox="1"/>
            <p:nvPr/>
          </p:nvSpPr>
          <p:spPr>
            <a:xfrm>
              <a:off x="1504662" y="1901161"/>
              <a:ext cx="120770" cy="253915"/>
            </a:xfrm>
            <a:prstGeom prst="rect">
              <a:avLst/>
            </a:prstGeom>
            <a:noFill/>
          </p:spPr>
          <p:txBody>
            <a:bodyPr wrap="square" rtlCol="0">
              <a:spAutoFit/>
            </a:bodyPr>
            <a:lstStyle/>
            <a:p>
              <a:r>
                <a:rPr lang="en-US" sz="1600" b="1" dirty="0"/>
                <a:t>4</a:t>
              </a:r>
            </a:p>
          </p:txBody>
        </p:sp>
        <p:sp>
          <p:nvSpPr>
            <p:cNvPr id="9" name="TextBox 8">
              <a:extLst>
                <a:ext uri="{FF2B5EF4-FFF2-40B4-BE49-F238E27FC236}">
                  <a16:creationId xmlns:a16="http://schemas.microsoft.com/office/drawing/2014/main" id="{9AB43936-A521-194C-867A-65460EDA7CBA}"/>
                </a:ext>
              </a:extLst>
            </p:cNvPr>
            <p:cNvSpPr txBox="1"/>
            <p:nvPr/>
          </p:nvSpPr>
          <p:spPr>
            <a:xfrm>
              <a:off x="2139915" y="1865717"/>
              <a:ext cx="120770" cy="253915"/>
            </a:xfrm>
            <a:prstGeom prst="rect">
              <a:avLst/>
            </a:prstGeom>
            <a:noFill/>
          </p:spPr>
          <p:txBody>
            <a:bodyPr wrap="square" rtlCol="0">
              <a:spAutoFit/>
            </a:bodyPr>
            <a:lstStyle/>
            <a:p>
              <a:r>
                <a:rPr lang="en-US" sz="1600" b="1" dirty="0"/>
                <a:t>5</a:t>
              </a:r>
            </a:p>
          </p:txBody>
        </p:sp>
        <p:sp>
          <p:nvSpPr>
            <p:cNvPr id="10" name="TextBox 9">
              <a:extLst>
                <a:ext uri="{FF2B5EF4-FFF2-40B4-BE49-F238E27FC236}">
                  <a16:creationId xmlns:a16="http://schemas.microsoft.com/office/drawing/2014/main" id="{24806F0C-7E39-544A-9819-9ACF1645C084}"/>
                </a:ext>
              </a:extLst>
            </p:cNvPr>
            <p:cNvSpPr txBox="1"/>
            <p:nvPr/>
          </p:nvSpPr>
          <p:spPr>
            <a:xfrm>
              <a:off x="2403586" y="1865717"/>
              <a:ext cx="120770" cy="253915"/>
            </a:xfrm>
            <a:prstGeom prst="rect">
              <a:avLst/>
            </a:prstGeom>
            <a:noFill/>
          </p:spPr>
          <p:txBody>
            <a:bodyPr wrap="square" rtlCol="0">
              <a:spAutoFit/>
            </a:bodyPr>
            <a:lstStyle/>
            <a:p>
              <a:r>
                <a:rPr lang="en-US" sz="1600" b="1" dirty="0"/>
                <a:t>6</a:t>
              </a:r>
            </a:p>
          </p:txBody>
        </p:sp>
        <p:sp>
          <p:nvSpPr>
            <p:cNvPr id="11" name="TextBox 10">
              <a:extLst>
                <a:ext uri="{FF2B5EF4-FFF2-40B4-BE49-F238E27FC236}">
                  <a16:creationId xmlns:a16="http://schemas.microsoft.com/office/drawing/2014/main" id="{89B739BD-C5AE-6A4E-A206-1F276C0C5816}"/>
                </a:ext>
              </a:extLst>
            </p:cNvPr>
            <p:cNvSpPr txBox="1"/>
            <p:nvPr/>
          </p:nvSpPr>
          <p:spPr>
            <a:xfrm>
              <a:off x="2546487" y="1865716"/>
              <a:ext cx="120770" cy="253915"/>
            </a:xfrm>
            <a:prstGeom prst="rect">
              <a:avLst/>
            </a:prstGeom>
            <a:noFill/>
          </p:spPr>
          <p:txBody>
            <a:bodyPr wrap="square" rtlCol="0">
              <a:spAutoFit/>
            </a:bodyPr>
            <a:lstStyle/>
            <a:p>
              <a:r>
                <a:rPr lang="en-US" sz="1600" b="1" dirty="0"/>
                <a:t>7</a:t>
              </a:r>
            </a:p>
          </p:txBody>
        </p:sp>
        <p:sp>
          <p:nvSpPr>
            <p:cNvPr id="12" name="TextBox 11">
              <a:extLst>
                <a:ext uri="{FF2B5EF4-FFF2-40B4-BE49-F238E27FC236}">
                  <a16:creationId xmlns:a16="http://schemas.microsoft.com/office/drawing/2014/main" id="{FDB05E4C-5AD2-324D-810C-4356B6D94906}"/>
                </a:ext>
              </a:extLst>
            </p:cNvPr>
            <p:cNvSpPr txBox="1"/>
            <p:nvPr/>
          </p:nvSpPr>
          <p:spPr>
            <a:xfrm>
              <a:off x="4528867" y="1865715"/>
              <a:ext cx="120770" cy="253915"/>
            </a:xfrm>
            <a:prstGeom prst="rect">
              <a:avLst/>
            </a:prstGeom>
            <a:noFill/>
          </p:spPr>
          <p:txBody>
            <a:bodyPr wrap="square" rtlCol="0">
              <a:spAutoFit/>
            </a:bodyPr>
            <a:lstStyle/>
            <a:p>
              <a:r>
                <a:rPr lang="en-US" sz="1600" b="1" dirty="0"/>
                <a:t>8</a:t>
              </a:r>
            </a:p>
          </p:txBody>
        </p:sp>
        <p:sp>
          <p:nvSpPr>
            <p:cNvPr id="13" name="TextBox 12">
              <a:extLst>
                <a:ext uri="{FF2B5EF4-FFF2-40B4-BE49-F238E27FC236}">
                  <a16:creationId xmlns:a16="http://schemas.microsoft.com/office/drawing/2014/main" id="{7B3A84FB-F5CD-D549-B3B1-574464E03F1A}"/>
                </a:ext>
              </a:extLst>
            </p:cNvPr>
            <p:cNvSpPr txBox="1"/>
            <p:nvPr/>
          </p:nvSpPr>
          <p:spPr>
            <a:xfrm>
              <a:off x="5328534" y="1865714"/>
              <a:ext cx="120770" cy="253915"/>
            </a:xfrm>
            <a:prstGeom prst="rect">
              <a:avLst/>
            </a:prstGeom>
            <a:noFill/>
          </p:spPr>
          <p:txBody>
            <a:bodyPr wrap="square" rtlCol="0">
              <a:spAutoFit/>
            </a:bodyPr>
            <a:lstStyle/>
            <a:p>
              <a:r>
                <a:rPr lang="en-US" sz="1600" b="1" dirty="0"/>
                <a:t>9</a:t>
              </a:r>
            </a:p>
          </p:txBody>
        </p:sp>
        <p:sp>
          <p:nvSpPr>
            <p:cNvPr id="14" name="TextBox 13">
              <a:extLst>
                <a:ext uri="{FF2B5EF4-FFF2-40B4-BE49-F238E27FC236}">
                  <a16:creationId xmlns:a16="http://schemas.microsoft.com/office/drawing/2014/main" id="{4A62C435-5CCF-114C-A8A2-69B7EB0E72F2}"/>
                </a:ext>
              </a:extLst>
            </p:cNvPr>
            <p:cNvSpPr txBox="1"/>
            <p:nvPr/>
          </p:nvSpPr>
          <p:spPr>
            <a:xfrm>
              <a:off x="5617904" y="1901161"/>
              <a:ext cx="196424" cy="184666"/>
            </a:xfrm>
            <a:prstGeom prst="rect">
              <a:avLst/>
            </a:prstGeom>
            <a:noFill/>
          </p:spPr>
          <p:txBody>
            <a:bodyPr wrap="square" lIns="0" tIns="0" rIns="0" bIns="0" rtlCol="0">
              <a:spAutoFit/>
            </a:bodyPr>
            <a:lstStyle/>
            <a:p>
              <a:r>
                <a:rPr lang="en-US" sz="1600" b="1" dirty="0"/>
                <a:t>10</a:t>
              </a:r>
            </a:p>
          </p:txBody>
        </p:sp>
        <p:sp>
          <p:nvSpPr>
            <p:cNvPr id="15" name="TextBox 14">
              <a:extLst>
                <a:ext uri="{FF2B5EF4-FFF2-40B4-BE49-F238E27FC236}">
                  <a16:creationId xmlns:a16="http://schemas.microsoft.com/office/drawing/2014/main" id="{BDB1992C-890F-7440-A446-5748D5924D9A}"/>
                </a:ext>
              </a:extLst>
            </p:cNvPr>
            <p:cNvSpPr txBox="1"/>
            <p:nvPr/>
          </p:nvSpPr>
          <p:spPr>
            <a:xfrm>
              <a:off x="6005905" y="1911880"/>
              <a:ext cx="196424" cy="184666"/>
            </a:xfrm>
            <a:prstGeom prst="rect">
              <a:avLst/>
            </a:prstGeom>
            <a:noFill/>
          </p:spPr>
          <p:txBody>
            <a:bodyPr wrap="square" lIns="0" tIns="0" rIns="0" bIns="0" rtlCol="0">
              <a:spAutoFit/>
            </a:bodyPr>
            <a:lstStyle/>
            <a:p>
              <a:r>
                <a:rPr lang="en-US" sz="1600" b="1" dirty="0"/>
                <a:t>11</a:t>
              </a:r>
            </a:p>
          </p:txBody>
        </p:sp>
        <p:sp>
          <p:nvSpPr>
            <p:cNvPr id="16" name="TextBox 15">
              <a:extLst>
                <a:ext uri="{FF2B5EF4-FFF2-40B4-BE49-F238E27FC236}">
                  <a16:creationId xmlns:a16="http://schemas.microsoft.com/office/drawing/2014/main" id="{1DE96D81-7F3C-FC4F-94BE-851DB5570FDA}"/>
                </a:ext>
              </a:extLst>
            </p:cNvPr>
            <p:cNvSpPr txBox="1"/>
            <p:nvPr/>
          </p:nvSpPr>
          <p:spPr>
            <a:xfrm>
              <a:off x="6382559" y="1901161"/>
              <a:ext cx="196424" cy="184666"/>
            </a:xfrm>
            <a:prstGeom prst="rect">
              <a:avLst/>
            </a:prstGeom>
            <a:noFill/>
          </p:spPr>
          <p:txBody>
            <a:bodyPr wrap="square" lIns="0" tIns="0" rIns="0" bIns="0" rtlCol="0">
              <a:spAutoFit/>
            </a:bodyPr>
            <a:lstStyle/>
            <a:p>
              <a:r>
                <a:rPr lang="en-US" sz="1600" b="1" dirty="0"/>
                <a:t>12</a:t>
              </a:r>
            </a:p>
          </p:txBody>
        </p:sp>
        <p:sp>
          <p:nvSpPr>
            <p:cNvPr id="17" name="TextBox 16">
              <a:extLst>
                <a:ext uri="{FF2B5EF4-FFF2-40B4-BE49-F238E27FC236}">
                  <a16:creationId xmlns:a16="http://schemas.microsoft.com/office/drawing/2014/main" id="{7A00554B-6856-654F-AE8E-352ACC90C60B}"/>
                </a:ext>
              </a:extLst>
            </p:cNvPr>
            <p:cNvSpPr txBox="1"/>
            <p:nvPr/>
          </p:nvSpPr>
          <p:spPr>
            <a:xfrm>
              <a:off x="6690057" y="1911880"/>
              <a:ext cx="196424" cy="184666"/>
            </a:xfrm>
            <a:prstGeom prst="rect">
              <a:avLst/>
            </a:prstGeom>
            <a:noFill/>
          </p:spPr>
          <p:txBody>
            <a:bodyPr wrap="square" lIns="0" tIns="0" rIns="0" bIns="0" rtlCol="0">
              <a:spAutoFit/>
            </a:bodyPr>
            <a:lstStyle/>
            <a:p>
              <a:r>
                <a:rPr lang="en-US" sz="1600" b="1" dirty="0"/>
                <a:t>15</a:t>
              </a:r>
            </a:p>
          </p:txBody>
        </p:sp>
        <p:sp>
          <p:nvSpPr>
            <p:cNvPr id="18" name="TextBox 17">
              <a:extLst>
                <a:ext uri="{FF2B5EF4-FFF2-40B4-BE49-F238E27FC236}">
                  <a16:creationId xmlns:a16="http://schemas.microsoft.com/office/drawing/2014/main" id="{F0A13BC3-7F51-D449-B707-DEF87DA2EA3C}"/>
                </a:ext>
              </a:extLst>
            </p:cNvPr>
            <p:cNvSpPr txBox="1"/>
            <p:nvPr/>
          </p:nvSpPr>
          <p:spPr>
            <a:xfrm>
              <a:off x="6988084" y="1911880"/>
              <a:ext cx="196424" cy="184666"/>
            </a:xfrm>
            <a:prstGeom prst="rect">
              <a:avLst/>
            </a:prstGeom>
            <a:noFill/>
          </p:spPr>
          <p:txBody>
            <a:bodyPr wrap="square" lIns="0" tIns="0" rIns="0" bIns="0" rtlCol="0">
              <a:spAutoFit/>
            </a:bodyPr>
            <a:lstStyle/>
            <a:p>
              <a:r>
                <a:rPr lang="en-US" sz="1600" b="1" dirty="0"/>
                <a:t>16</a:t>
              </a:r>
            </a:p>
          </p:txBody>
        </p:sp>
        <p:sp>
          <p:nvSpPr>
            <p:cNvPr id="19" name="TextBox 18">
              <a:extLst>
                <a:ext uri="{FF2B5EF4-FFF2-40B4-BE49-F238E27FC236}">
                  <a16:creationId xmlns:a16="http://schemas.microsoft.com/office/drawing/2014/main" id="{98BA0B0F-3DF5-6F4B-A3A0-0D8645A83437}"/>
                </a:ext>
              </a:extLst>
            </p:cNvPr>
            <p:cNvSpPr txBox="1"/>
            <p:nvPr/>
          </p:nvSpPr>
          <p:spPr>
            <a:xfrm>
              <a:off x="8110870" y="1901161"/>
              <a:ext cx="196424" cy="184666"/>
            </a:xfrm>
            <a:prstGeom prst="rect">
              <a:avLst/>
            </a:prstGeom>
            <a:noFill/>
          </p:spPr>
          <p:txBody>
            <a:bodyPr wrap="square" lIns="0" tIns="0" rIns="0" bIns="0" rtlCol="0">
              <a:spAutoFit/>
            </a:bodyPr>
            <a:lstStyle/>
            <a:p>
              <a:r>
                <a:rPr lang="en-US" sz="1600" b="1" dirty="0"/>
                <a:t>18</a:t>
              </a:r>
            </a:p>
          </p:txBody>
        </p:sp>
        <p:sp>
          <p:nvSpPr>
            <p:cNvPr id="20" name="TextBox 19">
              <a:extLst>
                <a:ext uri="{FF2B5EF4-FFF2-40B4-BE49-F238E27FC236}">
                  <a16:creationId xmlns:a16="http://schemas.microsoft.com/office/drawing/2014/main" id="{21A0599D-67F3-8947-AFAB-B0F8790CF3C3}"/>
                </a:ext>
              </a:extLst>
            </p:cNvPr>
            <p:cNvSpPr txBox="1"/>
            <p:nvPr/>
          </p:nvSpPr>
          <p:spPr>
            <a:xfrm>
              <a:off x="8631720" y="1911880"/>
              <a:ext cx="196424" cy="184666"/>
            </a:xfrm>
            <a:prstGeom prst="rect">
              <a:avLst/>
            </a:prstGeom>
            <a:noFill/>
          </p:spPr>
          <p:txBody>
            <a:bodyPr wrap="square" lIns="0" tIns="0" rIns="0" bIns="0" rtlCol="0">
              <a:spAutoFit/>
            </a:bodyPr>
            <a:lstStyle/>
            <a:p>
              <a:r>
                <a:rPr lang="en-US" sz="1600" b="1" dirty="0"/>
                <a:t>19</a:t>
              </a:r>
            </a:p>
          </p:txBody>
        </p:sp>
      </p:grpSp>
      <p:cxnSp>
        <p:nvCxnSpPr>
          <p:cNvPr id="21" name="Straight Arrow Connector 20">
            <a:extLst>
              <a:ext uri="{FF2B5EF4-FFF2-40B4-BE49-F238E27FC236}">
                <a16:creationId xmlns:a16="http://schemas.microsoft.com/office/drawing/2014/main" id="{1AD5A388-D323-124B-A37A-F5F79D596F66}"/>
              </a:ext>
            </a:extLst>
          </p:cNvPr>
          <p:cNvCxnSpPr>
            <a:cxnSpLocks/>
          </p:cNvCxnSpPr>
          <p:nvPr/>
        </p:nvCxnSpPr>
        <p:spPr>
          <a:xfrm flipV="1">
            <a:off x="798324" y="3581164"/>
            <a:ext cx="0" cy="113026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6659D2A5-95A6-1C41-90C4-83E31D5F3FDA}"/>
              </a:ext>
            </a:extLst>
          </p:cNvPr>
          <p:cNvSpPr txBox="1"/>
          <p:nvPr/>
        </p:nvSpPr>
        <p:spPr>
          <a:xfrm>
            <a:off x="17172" y="4759862"/>
            <a:ext cx="1687275" cy="1323632"/>
          </a:xfrm>
          <a:prstGeom prst="rect">
            <a:avLst/>
          </a:prstGeom>
          <a:noFill/>
        </p:spPr>
        <p:txBody>
          <a:bodyPr wrap="square" rtlCol="0">
            <a:spAutoFit/>
          </a:bodyPr>
          <a:lstStyle/>
          <a:p>
            <a:pPr algn="ctr"/>
            <a:r>
              <a:rPr lang="en-US" sz="2667" dirty="0"/>
              <a:t>Guides target Exon 2</a:t>
            </a:r>
          </a:p>
        </p:txBody>
      </p:sp>
      <p:cxnSp>
        <p:nvCxnSpPr>
          <p:cNvPr id="23" name="Straight Connector 22">
            <a:extLst>
              <a:ext uri="{FF2B5EF4-FFF2-40B4-BE49-F238E27FC236}">
                <a16:creationId xmlns:a16="http://schemas.microsoft.com/office/drawing/2014/main" id="{3B3B0C24-C46D-0249-94B0-FB77A00FF13A}"/>
              </a:ext>
            </a:extLst>
          </p:cNvPr>
          <p:cNvCxnSpPr/>
          <p:nvPr/>
        </p:nvCxnSpPr>
        <p:spPr>
          <a:xfrm>
            <a:off x="1746187" y="3608457"/>
            <a:ext cx="437429" cy="0"/>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28573C86-9F44-4E4D-99B1-4EA254617D49}"/>
              </a:ext>
            </a:extLst>
          </p:cNvPr>
          <p:cNvCxnSpPr/>
          <p:nvPr/>
        </p:nvCxnSpPr>
        <p:spPr>
          <a:xfrm>
            <a:off x="3088274" y="3608457"/>
            <a:ext cx="437429" cy="0"/>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8B42A09E-396F-7842-9BC3-20E3BB82E7A9}"/>
              </a:ext>
            </a:extLst>
          </p:cNvPr>
          <p:cNvSpPr txBox="1"/>
          <p:nvPr/>
        </p:nvSpPr>
        <p:spPr>
          <a:xfrm>
            <a:off x="3124900" y="4759862"/>
            <a:ext cx="6813648" cy="1734064"/>
          </a:xfrm>
          <a:prstGeom prst="rect">
            <a:avLst/>
          </a:prstGeom>
          <a:noFill/>
        </p:spPr>
        <p:txBody>
          <a:bodyPr wrap="square" rtlCol="0">
            <a:spAutoFit/>
          </a:bodyPr>
          <a:lstStyle/>
          <a:p>
            <a:r>
              <a:rPr lang="en-US" sz="2667" dirty="0"/>
              <a:t>2 set of primers were designed to target these exons so that the gene is disrupted enough to block transcription (also why both primer sets are intron spanning)</a:t>
            </a:r>
          </a:p>
        </p:txBody>
      </p:sp>
    </p:spTree>
    <p:extLst>
      <p:ext uri="{BB962C8B-B14F-4D97-AF65-F5344CB8AC3E}">
        <p14:creationId xmlns:p14="http://schemas.microsoft.com/office/powerpoint/2010/main" val="428390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C858-E2F9-514C-9B76-BA007FDFF0B0}"/>
              </a:ext>
            </a:extLst>
          </p:cNvPr>
          <p:cNvSpPr>
            <a:spLocks noGrp="1"/>
          </p:cNvSpPr>
          <p:nvPr>
            <p:ph type="title"/>
          </p:nvPr>
        </p:nvSpPr>
        <p:spPr/>
        <p:txBody>
          <a:bodyPr>
            <a:normAutofit/>
          </a:bodyPr>
          <a:lstStyle/>
          <a:p>
            <a:r>
              <a:rPr lang="en-US" dirty="0"/>
              <a:t>Is IFT80 expressed in the bovine embryo?</a:t>
            </a:r>
          </a:p>
        </p:txBody>
      </p:sp>
      <p:sp>
        <p:nvSpPr>
          <p:cNvPr id="6" name="Content Placeholder 5">
            <a:extLst>
              <a:ext uri="{FF2B5EF4-FFF2-40B4-BE49-F238E27FC236}">
                <a16:creationId xmlns:a16="http://schemas.microsoft.com/office/drawing/2014/main" id="{14C5ED1F-F107-F34E-BB08-F0C50EA1D889}"/>
              </a:ext>
            </a:extLst>
          </p:cNvPr>
          <p:cNvSpPr>
            <a:spLocks noGrp="1"/>
          </p:cNvSpPr>
          <p:nvPr>
            <p:ph idx="1"/>
          </p:nvPr>
        </p:nvSpPr>
        <p:spPr/>
        <p:txBody>
          <a:bodyPr/>
          <a:lstStyle/>
          <a:p>
            <a:r>
              <a:rPr lang="en-US" dirty="0"/>
              <a:t>Expression relative to the blastocyst</a:t>
            </a:r>
          </a:p>
          <a:p>
            <a:endParaRPr lang="en-US" dirty="0"/>
          </a:p>
          <a:p>
            <a:endParaRPr lang="en-US" dirty="0"/>
          </a:p>
          <a:p>
            <a:endParaRPr lang="en-US" dirty="0"/>
          </a:p>
          <a:p>
            <a:endParaRPr lang="en-US" dirty="0"/>
          </a:p>
          <a:p>
            <a:endParaRPr lang="en-US" dirty="0"/>
          </a:p>
          <a:p>
            <a:endParaRPr lang="en-US" dirty="0"/>
          </a:p>
          <a:p>
            <a:r>
              <a:rPr lang="en-US" dirty="0"/>
              <a:t>3 pools of 5 embryos at each stage, 2 housekeeping genes.</a:t>
            </a:r>
          </a:p>
        </p:txBody>
      </p:sp>
      <p:pic>
        <p:nvPicPr>
          <p:cNvPr id="5" name="Picture 4">
            <a:extLst>
              <a:ext uri="{FF2B5EF4-FFF2-40B4-BE49-F238E27FC236}">
                <a16:creationId xmlns:a16="http://schemas.microsoft.com/office/drawing/2014/main" id="{F27F8816-21E7-764C-8101-6EF689B2D11C}"/>
              </a:ext>
            </a:extLst>
          </p:cNvPr>
          <p:cNvPicPr>
            <a:picLocks noChangeAspect="1"/>
          </p:cNvPicPr>
          <p:nvPr/>
        </p:nvPicPr>
        <p:blipFill>
          <a:blip r:embed="rId2"/>
          <a:stretch>
            <a:fillRect/>
          </a:stretch>
        </p:blipFill>
        <p:spPr>
          <a:xfrm>
            <a:off x="7215239" y="1191618"/>
            <a:ext cx="4738156" cy="4238711"/>
          </a:xfrm>
          <a:prstGeom prst="rect">
            <a:avLst/>
          </a:prstGeom>
        </p:spPr>
      </p:pic>
      <p:grpSp>
        <p:nvGrpSpPr>
          <p:cNvPr id="10" name="Group 9">
            <a:extLst>
              <a:ext uri="{FF2B5EF4-FFF2-40B4-BE49-F238E27FC236}">
                <a16:creationId xmlns:a16="http://schemas.microsoft.com/office/drawing/2014/main" id="{2D7F0258-257F-754C-B0B3-18C846377804}"/>
              </a:ext>
            </a:extLst>
          </p:cNvPr>
          <p:cNvGrpSpPr/>
          <p:nvPr/>
        </p:nvGrpSpPr>
        <p:grpSpPr>
          <a:xfrm>
            <a:off x="2215422" y="2387636"/>
            <a:ext cx="3622595" cy="2989610"/>
            <a:chOff x="1352811" y="1743821"/>
            <a:chExt cx="2716946" cy="2242208"/>
          </a:xfrm>
        </p:grpSpPr>
        <p:pic>
          <p:nvPicPr>
            <p:cNvPr id="8" name="Picture 7">
              <a:extLst>
                <a:ext uri="{FF2B5EF4-FFF2-40B4-BE49-F238E27FC236}">
                  <a16:creationId xmlns:a16="http://schemas.microsoft.com/office/drawing/2014/main" id="{6FA4D730-73A4-0D4A-8177-4D79B6CBA32C}"/>
                </a:ext>
              </a:extLst>
            </p:cNvPr>
            <p:cNvPicPr>
              <a:picLocks noChangeAspect="1"/>
            </p:cNvPicPr>
            <p:nvPr/>
          </p:nvPicPr>
          <p:blipFill>
            <a:blip r:embed="rId3"/>
            <a:stretch>
              <a:fillRect/>
            </a:stretch>
          </p:blipFill>
          <p:spPr>
            <a:xfrm>
              <a:off x="1390389" y="1743821"/>
              <a:ext cx="2008854" cy="2088500"/>
            </a:xfrm>
            <a:prstGeom prst="rect">
              <a:avLst/>
            </a:prstGeom>
          </p:spPr>
        </p:pic>
        <p:sp>
          <p:nvSpPr>
            <p:cNvPr id="9" name="TextBox 8">
              <a:extLst>
                <a:ext uri="{FF2B5EF4-FFF2-40B4-BE49-F238E27FC236}">
                  <a16:creationId xmlns:a16="http://schemas.microsoft.com/office/drawing/2014/main" id="{5856798A-0006-DB44-966B-F96CB2152742}"/>
                </a:ext>
              </a:extLst>
            </p:cNvPr>
            <p:cNvSpPr txBox="1"/>
            <p:nvPr/>
          </p:nvSpPr>
          <p:spPr>
            <a:xfrm>
              <a:off x="1352811" y="3732113"/>
              <a:ext cx="2716946" cy="253916"/>
            </a:xfrm>
            <a:prstGeom prst="rect">
              <a:avLst/>
            </a:prstGeom>
            <a:noFill/>
          </p:spPr>
          <p:txBody>
            <a:bodyPr wrap="none" rtlCol="0">
              <a:spAutoFit/>
            </a:bodyPr>
            <a:lstStyle/>
            <a:p>
              <a:r>
                <a:rPr lang="en-US" sz="1600" b="1" dirty="0"/>
                <a:t>Yuan et al. (2016, PMID:  26996322)</a:t>
              </a:r>
            </a:p>
          </p:txBody>
        </p:sp>
      </p:grpSp>
    </p:spTree>
    <p:extLst>
      <p:ext uri="{BB962C8B-B14F-4D97-AF65-F5344CB8AC3E}">
        <p14:creationId xmlns:p14="http://schemas.microsoft.com/office/powerpoint/2010/main" val="111423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2B7E-ACBF-7844-8866-72DE8B61A5FA}"/>
              </a:ext>
            </a:extLst>
          </p:cNvPr>
          <p:cNvSpPr>
            <a:spLocks noGrp="1"/>
          </p:cNvSpPr>
          <p:nvPr>
            <p:ph type="title"/>
          </p:nvPr>
        </p:nvSpPr>
        <p:spPr/>
        <p:txBody>
          <a:bodyPr>
            <a:normAutofit/>
          </a:bodyPr>
          <a:lstStyle/>
          <a:p>
            <a:r>
              <a:rPr lang="en-US" dirty="0"/>
              <a:t>Survival of embryos to the 16-cell stage </a:t>
            </a:r>
          </a:p>
        </p:txBody>
      </p:sp>
      <p:pic>
        <p:nvPicPr>
          <p:cNvPr id="5" name="Picture 4">
            <a:extLst>
              <a:ext uri="{FF2B5EF4-FFF2-40B4-BE49-F238E27FC236}">
                <a16:creationId xmlns:a16="http://schemas.microsoft.com/office/drawing/2014/main" id="{A58042B6-FAC4-B24C-93E9-139D57550BE2}"/>
              </a:ext>
            </a:extLst>
          </p:cNvPr>
          <p:cNvPicPr>
            <a:picLocks noChangeAspect="1"/>
          </p:cNvPicPr>
          <p:nvPr/>
        </p:nvPicPr>
        <p:blipFill>
          <a:blip r:embed="rId2"/>
          <a:stretch>
            <a:fillRect/>
          </a:stretch>
        </p:blipFill>
        <p:spPr>
          <a:xfrm>
            <a:off x="520432" y="1432441"/>
            <a:ext cx="9963432" cy="5060434"/>
          </a:xfrm>
          <a:prstGeom prst="rect">
            <a:avLst/>
          </a:prstGeom>
        </p:spPr>
      </p:pic>
    </p:spTree>
    <p:extLst>
      <p:ext uri="{BB962C8B-B14F-4D97-AF65-F5344CB8AC3E}">
        <p14:creationId xmlns:p14="http://schemas.microsoft.com/office/powerpoint/2010/main" val="381198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Genetic diseases are common</a:t>
            </a:r>
          </a:p>
        </p:txBody>
      </p:sp>
      <p:sp>
        <p:nvSpPr>
          <p:cNvPr id="9" name="Content Placeholder 8"/>
          <p:cNvSpPr>
            <a:spLocks noGrp="1"/>
          </p:cNvSpPr>
          <p:nvPr>
            <p:ph idx="1"/>
          </p:nvPr>
        </p:nvSpPr>
        <p:spPr/>
        <p:txBody>
          <a:bodyPr>
            <a:normAutofit/>
          </a:bodyPr>
          <a:lstStyle/>
          <a:p>
            <a:pPr marL="0" indent="0">
              <a:buNone/>
            </a:pPr>
            <a:endParaRPr lang="en-US" dirty="0"/>
          </a:p>
          <a:p>
            <a:endParaRPr lang="en-US" dirty="0"/>
          </a:p>
          <a:p>
            <a:endParaRPr lang="en-US" dirty="0"/>
          </a:p>
          <a:p>
            <a:r>
              <a:rPr lang="en-US" dirty="0"/>
              <a:t>There currently are </a:t>
            </a:r>
            <a:r>
              <a:rPr lang="en-US" dirty="0">
                <a:solidFill>
                  <a:srgbClr val="B00000"/>
                </a:solidFill>
              </a:rPr>
              <a:t>608</a:t>
            </a:r>
            <a:r>
              <a:rPr lang="en-US" dirty="0"/>
              <a:t> genetic traits/disorders of cattle in the Online Mendelian Inheritance in Animals database</a:t>
            </a:r>
          </a:p>
          <a:p>
            <a:pPr lvl="1"/>
            <a:r>
              <a:rPr lang="en-US" dirty="0"/>
              <a:t>https://</a:t>
            </a:r>
            <a:r>
              <a:rPr lang="en-US" dirty="0" err="1"/>
              <a:t>omia.org</a:t>
            </a:r>
            <a:r>
              <a:rPr lang="en-US" dirty="0"/>
              <a:t>/home/</a:t>
            </a:r>
          </a:p>
          <a:p>
            <a:pPr>
              <a:buClr>
                <a:schemeClr val="tx1"/>
              </a:buClr>
            </a:pPr>
            <a:r>
              <a:rPr lang="en-US" dirty="0">
                <a:solidFill>
                  <a:srgbClr val="B00000"/>
                </a:solidFill>
              </a:rPr>
              <a:t>286</a:t>
            </a:r>
            <a:r>
              <a:rPr lang="en-US" dirty="0"/>
              <a:t> of these are Mendelian traits/disorders</a:t>
            </a:r>
          </a:p>
        </p:txBody>
      </p:sp>
      <p:pic>
        <p:nvPicPr>
          <p:cNvPr id="2" name="Picture 1" descr="A screenshot of the Online Mendelian Inheritance in Animals homepage showing the University of Sydney logo and navigation tabs.  Source: https://omia.org/home/." title="Online Mendelian Inheritance in Animals"/>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77147" y="1476485"/>
            <a:ext cx="10243879" cy="1694867"/>
          </a:xfrm>
          <a:prstGeom prst="rect">
            <a:avLst/>
          </a:prstGeom>
        </p:spPr>
      </p:pic>
    </p:spTree>
    <p:extLst>
      <p:ext uri="{BB962C8B-B14F-4D97-AF65-F5344CB8AC3E}">
        <p14:creationId xmlns:p14="http://schemas.microsoft.com/office/powerpoint/2010/main" val="2523272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8C5A-64CD-9746-9565-BDFD61177EDC}"/>
              </a:ext>
            </a:extLst>
          </p:cNvPr>
          <p:cNvSpPr>
            <a:spLocks noGrp="1"/>
          </p:cNvSpPr>
          <p:nvPr>
            <p:ph type="title"/>
          </p:nvPr>
        </p:nvSpPr>
        <p:spPr/>
        <p:txBody>
          <a:bodyPr>
            <a:normAutofit/>
          </a:bodyPr>
          <a:lstStyle/>
          <a:p>
            <a:r>
              <a:rPr lang="en-US" dirty="0"/>
              <a:t>Gene expression of IFT80-null embryos</a:t>
            </a:r>
          </a:p>
        </p:txBody>
      </p:sp>
      <p:sp>
        <p:nvSpPr>
          <p:cNvPr id="3" name="Content Placeholder 2">
            <a:extLst>
              <a:ext uri="{FF2B5EF4-FFF2-40B4-BE49-F238E27FC236}">
                <a16:creationId xmlns:a16="http://schemas.microsoft.com/office/drawing/2014/main" id="{89640E86-8C2B-2A49-83D8-F174D8474A8F}"/>
              </a:ext>
            </a:extLst>
          </p:cNvPr>
          <p:cNvSpPr>
            <a:spLocks noGrp="1"/>
          </p:cNvSpPr>
          <p:nvPr>
            <p:ph sz="half" idx="1"/>
          </p:nvPr>
        </p:nvSpPr>
        <p:spPr/>
        <p:txBody>
          <a:bodyPr/>
          <a:lstStyle/>
          <a:p>
            <a:r>
              <a:rPr lang="en-US" dirty="0"/>
              <a:t>Only embryos with successful bi-allelic edits were used.</a:t>
            </a:r>
          </a:p>
          <a:p>
            <a:r>
              <a:rPr lang="en-US" dirty="0"/>
              <a:t>Groups of 4 embryos were pooled for PCR, resulting in 3 pools of </a:t>
            </a:r>
            <a:r>
              <a:rPr lang="en-US" dirty="0" err="1"/>
              <a:t>biallelic</a:t>
            </a:r>
            <a:r>
              <a:rPr lang="en-US" dirty="0"/>
              <a:t>-edited embryos (IFT80-null) and 3 pools of wild-type embryos (injected only with CAS9 mRNA).</a:t>
            </a:r>
          </a:p>
        </p:txBody>
      </p:sp>
      <p:pic>
        <p:nvPicPr>
          <p:cNvPr id="5" name="Picture 4">
            <a:extLst>
              <a:ext uri="{FF2B5EF4-FFF2-40B4-BE49-F238E27FC236}">
                <a16:creationId xmlns:a16="http://schemas.microsoft.com/office/drawing/2014/main" id="{49D7DE54-36DE-F24D-AA67-E7327826EEB2}"/>
              </a:ext>
            </a:extLst>
          </p:cNvPr>
          <p:cNvPicPr>
            <a:picLocks noChangeAspect="1"/>
          </p:cNvPicPr>
          <p:nvPr/>
        </p:nvPicPr>
        <p:blipFill>
          <a:blip r:embed="rId2"/>
          <a:stretch>
            <a:fillRect/>
          </a:stretch>
        </p:blipFill>
        <p:spPr>
          <a:xfrm>
            <a:off x="6044133" y="1219201"/>
            <a:ext cx="5660187" cy="4889241"/>
          </a:xfrm>
          <a:prstGeom prst="rect">
            <a:avLst/>
          </a:prstGeom>
        </p:spPr>
      </p:pic>
    </p:spTree>
    <p:extLst>
      <p:ext uri="{BB962C8B-B14F-4D97-AF65-F5344CB8AC3E}">
        <p14:creationId xmlns:p14="http://schemas.microsoft.com/office/powerpoint/2010/main" val="31337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A525-907B-7645-B938-142436B27BDB}"/>
              </a:ext>
            </a:extLst>
          </p:cNvPr>
          <p:cNvSpPr>
            <a:spLocks noGrp="1"/>
          </p:cNvSpPr>
          <p:nvPr>
            <p:ph type="title"/>
          </p:nvPr>
        </p:nvSpPr>
        <p:spPr>
          <a:xfrm>
            <a:off x="838200" y="205734"/>
            <a:ext cx="10515600" cy="1325563"/>
          </a:xfrm>
        </p:spPr>
        <p:txBody>
          <a:bodyPr>
            <a:normAutofit/>
          </a:bodyPr>
          <a:lstStyle/>
          <a:p>
            <a:r>
              <a:rPr lang="en-US" dirty="0"/>
              <a:t>Roll that beautiful blastocyst footage!</a:t>
            </a:r>
          </a:p>
        </p:txBody>
      </p:sp>
      <p:pic>
        <p:nvPicPr>
          <p:cNvPr id="5" name="Picture 4">
            <a:extLst>
              <a:ext uri="{FF2B5EF4-FFF2-40B4-BE49-F238E27FC236}">
                <a16:creationId xmlns:a16="http://schemas.microsoft.com/office/drawing/2014/main" id="{949EB50C-71D9-1D44-90B5-98B1DB758AC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7680" y="1219200"/>
            <a:ext cx="5508112" cy="4406488"/>
          </a:xfrm>
          <a:prstGeom prst="rect">
            <a:avLst/>
          </a:prstGeom>
        </p:spPr>
      </p:pic>
      <p:pic>
        <p:nvPicPr>
          <p:cNvPr id="6" name="Picture 5">
            <a:extLst>
              <a:ext uri="{FF2B5EF4-FFF2-40B4-BE49-F238E27FC236}">
                <a16:creationId xmlns:a16="http://schemas.microsoft.com/office/drawing/2014/main" id="{35C86F50-EA0C-F94E-99BC-CBD19F59C49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3000" contrast="-27000"/>
                    </a14:imgEffect>
                  </a14:imgLayer>
                </a14:imgProps>
              </a:ext>
              <a:ext uri="{28A0092B-C50C-407E-A947-70E740481C1C}">
                <a14:useLocalDpi xmlns:a14="http://schemas.microsoft.com/office/drawing/2010/main" val="0"/>
              </a:ext>
            </a:extLst>
          </a:blip>
          <a:srcRect t="14857" r="25111" b="7556"/>
          <a:stretch/>
        </p:blipFill>
        <p:spPr>
          <a:xfrm>
            <a:off x="6404884" y="1219200"/>
            <a:ext cx="5286075" cy="4381237"/>
          </a:xfrm>
          <a:prstGeom prst="rect">
            <a:avLst/>
          </a:prstGeom>
        </p:spPr>
      </p:pic>
      <p:sp>
        <p:nvSpPr>
          <p:cNvPr id="8" name="Rectangle 7">
            <a:extLst>
              <a:ext uri="{FF2B5EF4-FFF2-40B4-BE49-F238E27FC236}">
                <a16:creationId xmlns:a16="http://schemas.microsoft.com/office/drawing/2014/main" id="{8E03CC7B-B9AC-8D45-BAFA-8EF56CABD5D8}"/>
              </a:ext>
            </a:extLst>
          </p:cNvPr>
          <p:cNvSpPr/>
          <p:nvPr/>
        </p:nvSpPr>
        <p:spPr>
          <a:xfrm>
            <a:off x="546134" y="5295024"/>
            <a:ext cx="5391203" cy="913199"/>
          </a:xfrm>
          <a:prstGeom prst="rect">
            <a:avLst/>
          </a:prstGeom>
        </p:spPr>
        <p:txBody>
          <a:bodyPr wrap="square">
            <a:spAutoFit/>
          </a:bodyPr>
          <a:lstStyle/>
          <a:p>
            <a:r>
              <a:rPr lang="en-US" sz="2667"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Control</a:t>
            </a:r>
            <a:r>
              <a:rPr lang="en-US" sz="2667" b="1" dirty="0">
                <a:latin typeface="Calibri" panose="020F0502020204030204" pitchFamily="34" charset="0"/>
                <a:ea typeface="Calibri" panose="020F0502020204030204" pitchFamily="34" charset="0"/>
                <a:cs typeface="Times New Roman" panose="02020603050405020304" pitchFamily="18" charset="0"/>
              </a:rPr>
              <a:t> embryos injected with only Cas-9 RNA.</a:t>
            </a:r>
            <a:endParaRPr lang="en-US" sz="2667" b="1" dirty="0"/>
          </a:p>
        </p:txBody>
      </p:sp>
      <p:sp>
        <p:nvSpPr>
          <p:cNvPr id="9" name="Rectangle 8">
            <a:extLst>
              <a:ext uri="{FF2B5EF4-FFF2-40B4-BE49-F238E27FC236}">
                <a16:creationId xmlns:a16="http://schemas.microsoft.com/office/drawing/2014/main" id="{FC59EE8E-33B3-2847-8393-635BC356D21D}"/>
              </a:ext>
            </a:extLst>
          </p:cNvPr>
          <p:cNvSpPr/>
          <p:nvPr/>
        </p:nvSpPr>
        <p:spPr>
          <a:xfrm>
            <a:off x="6404884" y="5290044"/>
            <a:ext cx="5636804" cy="913199"/>
          </a:xfrm>
          <a:prstGeom prst="rect">
            <a:avLst/>
          </a:prstGeom>
        </p:spPr>
        <p:txBody>
          <a:bodyPr wrap="square">
            <a:spAutoFit/>
          </a:bodyPr>
          <a:lstStyle/>
          <a:p>
            <a:r>
              <a:rPr lang="en-US" sz="2667"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Treatment</a:t>
            </a:r>
            <a:r>
              <a:rPr lang="en-US" sz="2667" b="1" dirty="0">
                <a:latin typeface="Calibri" panose="020F0502020204030204" pitchFamily="34" charset="0"/>
                <a:ea typeface="Calibri" panose="020F0502020204030204" pitchFamily="34" charset="0"/>
                <a:cs typeface="Times New Roman" panose="02020603050405020304" pitchFamily="18" charset="0"/>
              </a:rPr>
              <a:t> embryos injected with Cas-9 and IFT80 exon 2 guide RNA.</a:t>
            </a:r>
            <a:endParaRPr lang="en-US" sz="2667" b="1" dirty="0"/>
          </a:p>
        </p:txBody>
      </p:sp>
    </p:spTree>
    <p:extLst>
      <p:ext uri="{BB962C8B-B14F-4D97-AF65-F5344CB8AC3E}">
        <p14:creationId xmlns:p14="http://schemas.microsoft.com/office/powerpoint/2010/main" val="2186149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2025-02D4-CD40-BEC9-2F63058B81D0}"/>
              </a:ext>
            </a:extLst>
          </p:cNvPr>
          <p:cNvSpPr>
            <a:spLocks noGrp="1"/>
          </p:cNvSpPr>
          <p:nvPr>
            <p:ph type="title"/>
          </p:nvPr>
        </p:nvSpPr>
        <p:spPr/>
        <p:txBody>
          <a:bodyPr>
            <a:normAutofit/>
          </a:bodyPr>
          <a:lstStyle/>
          <a:p>
            <a:r>
              <a:rPr lang="en-US" dirty="0"/>
              <a:t>Editing efficiency for IFT80 exon 2</a:t>
            </a:r>
          </a:p>
        </p:txBody>
      </p:sp>
      <p:graphicFrame>
        <p:nvGraphicFramePr>
          <p:cNvPr id="4" name="Object 3">
            <a:extLst>
              <a:ext uri="{FF2B5EF4-FFF2-40B4-BE49-F238E27FC236}">
                <a16:creationId xmlns:a16="http://schemas.microsoft.com/office/drawing/2014/main" id="{F5200DF0-46BE-6141-9F64-751B3AD639A9}"/>
              </a:ext>
            </a:extLst>
          </p:cNvPr>
          <p:cNvGraphicFramePr>
            <a:graphicFrameLocks noChangeAspect="1"/>
          </p:cNvGraphicFramePr>
          <p:nvPr>
            <p:extLst>
              <p:ext uri="{D42A27DB-BD31-4B8C-83A1-F6EECF244321}">
                <p14:modId xmlns:p14="http://schemas.microsoft.com/office/powerpoint/2010/main" val="2616185760"/>
              </p:ext>
            </p:extLst>
          </p:nvPr>
        </p:nvGraphicFramePr>
        <p:xfrm>
          <a:off x="2495287" y="2081638"/>
          <a:ext cx="2374608" cy="3331568"/>
        </p:xfrm>
        <a:graphic>
          <a:graphicData uri="http://schemas.openxmlformats.org/presentationml/2006/ole">
            <mc:AlternateContent xmlns:mc="http://schemas.openxmlformats.org/markup-compatibility/2006">
              <mc:Choice xmlns:v="urn:schemas-microsoft-com:vml" Requires="v">
                <p:oleObj spid="_x0000_s1042" name="Prism 8" r:id="rId3" imgW="2012438" imgH="2823608" progId="Prism8.Document">
                  <p:embed/>
                </p:oleObj>
              </mc:Choice>
              <mc:Fallback>
                <p:oleObj name="Prism 8" r:id="rId3" imgW="2012438" imgH="2823608" progId="Prism8.Document">
                  <p:embed/>
                  <p:pic>
                    <p:nvPicPr>
                      <p:cNvPr id="8" name="Object 7">
                        <a:extLst>
                          <a:ext uri="{FF2B5EF4-FFF2-40B4-BE49-F238E27FC236}">
                            <a16:creationId xmlns:a16="http://schemas.microsoft.com/office/drawing/2014/main" id="{6D8157C2-78A0-4A49-8E25-13AC2BD1ACE4}"/>
                          </a:ext>
                        </a:extLst>
                      </p:cNvPr>
                      <p:cNvPicPr/>
                      <p:nvPr/>
                    </p:nvPicPr>
                    <p:blipFill>
                      <a:blip r:embed="rId4"/>
                      <a:stretch>
                        <a:fillRect/>
                      </a:stretch>
                    </p:blipFill>
                    <p:spPr>
                      <a:xfrm>
                        <a:off x="2495287" y="2081638"/>
                        <a:ext cx="2374608" cy="333156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2A0C7A50-50EE-124A-B969-4AC87616EC19}"/>
              </a:ext>
            </a:extLst>
          </p:cNvPr>
          <p:cNvGrpSpPr/>
          <p:nvPr/>
        </p:nvGrpSpPr>
        <p:grpSpPr>
          <a:xfrm>
            <a:off x="6087687" y="2081638"/>
            <a:ext cx="4943302" cy="3429701"/>
            <a:chOff x="293644" y="4542476"/>
            <a:chExt cx="3532574" cy="2174907"/>
          </a:xfrm>
        </p:grpSpPr>
        <p:pic>
          <p:nvPicPr>
            <p:cNvPr id="7" name="Google Shape;158;p1">
              <a:extLst>
                <a:ext uri="{FF2B5EF4-FFF2-40B4-BE49-F238E27FC236}">
                  <a16:creationId xmlns:a16="http://schemas.microsoft.com/office/drawing/2014/main" id="{8460200D-12C5-E145-931E-52708340E2FD}"/>
                </a:ext>
              </a:extLst>
            </p:cNvPr>
            <p:cNvPicPr preferRelativeResize="0"/>
            <p:nvPr/>
          </p:nvPicPr>
          <p:blipFill rotWithShape="1">
            <a:blip r:embed="rId5">
              <a:alphaModFix/>
            </a:blip>
            <a:srcRect l="28541" t="7056" r="43043" b="59536"/>
            <a:stretch/>
          </p:blipFill>
          <p:spPr>
            <a:xfrm>
              <a:off x="293644" y="4542476"/>
              <a:ext cx="2843435" cy="2174907"/>
            </a:xfrm>
            <a:prstGeom prst="rect">
              <a:avLst/>
            </a:prstGeom>
            <a:noFill/>
            <a:ln>
              <a:noFill/>
            </a:ln>
          </p:spPr>
        </p:pic>
        <p:sp>
          <p:nvSpPr>
            <p:cNvPr id="8" name="Google Shape;159;p1">
              <a:extLst>
                <a:ext uri="{FF2B5EF4-FFF2-40B4-BE49-F238E27FC236}">
                  <a16:creationId xmlns:a16="http://schemas.microsoft.com/office/drawing/2014/main" id="{DFA5380B-2ABE-8345-BE6C-503CB754B24D}"/>
                </a:ext>
              </a:extLst>
            </p:cNvPr>
            <p:cNvSpPr txBox="1"/>
            <p:nvPr/>
          </p:nvSpPr>
          <p:spPr>
            <a:xfrm>
              <a:off x="717439" y="5663975"/>
              <a:ext cx="24494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Biallelic</a:t>
              </a:r>
              <a:endParaRPr sz="1050"/>
            </a:p>
          </p:txBody>
        </p:sp>
        <p:sp>
          <p:nvSpPr>
            <p:cNvPr id="9" name="Google Shape;160;p1">
              <a:extLst>
                <a:ext uri="{FF2B5EF4-FFF2-40B4-BE49-F238E27FC236}">
                  <a16:creationId xmlns:a16="http://schemas.microsoft.com/office/drawing/2014/main" id="{94E20404-27EC-5B49-9D00-F7867C29EB8A}"/>
                </a:ext>
              </a:extLst>
            </p:cNvPr>
            <p:cNvSpPr/>
            <p:nvPr/>
          </p:nvSpPr>
          <p:spPr>
            <a:xfrm rot="16200000">
              <a:off x="1180861" y="5509598"/>
              <a:ext cx="117502" cy="1245521"/>
            </a:xfrm>
            <a:prstGeom prst="rightBracket">
              <a:avLst>
                <a:gd name="adj" fmla="val 8333"/>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61;p1">
              <a:extLst>
                <a:ext uri="{FF2B5EF4-FFF2-40B4-BE49-F238E27FC236}">
                  <a16:creationId xmlns:a16="http://schemas.microsoft.com/office/drawing/2014/main" id="{21EE0223-AE67-DC45-9374-0C690B97EB83}"/>
                </a:ext>
              </a:extLst>
            </p:cNvPr>
            <p:cNvSpPr txBox="1"/>
            <p:nvPr/>
          </p:nvSpPr>
          <p:spPr>
            <a:xfrm>
              <a:off x="2087597" y="5479037"/>
              <a:ext cx="173862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latin typeface="Arial"/>
                  <a:ea typeface="Arial"/>
                  <a:cs typeface="Arial"/>
                  <a:sym typeface="Arial"/>
                </a:rPr>
                <a:t>Wild </a:t>
              </a:r>
              <a:endParaRPr sz="1100"/>
            </a:p>
            <a:p>
              <a:pPr marL="0" marR="0" lvl="0" indent="0" algn="l" rtl="0">
                <a:spcBef>
                  <a:spcPts val="0"/>
                </a:spcBef>
                <a:spcAft>
                  <a:spcPts val="0"/>
                </a:spcAft>
                <a:buNone/>
              </a:pPr>
              <a:r>
                <a:rPr lang="en-US">
                  <a:solidFill>
                    <a:schemeClr val="dk1"/>
                  </a:solidFill>
                  <a:latin typeface="Arial"/>
                  <a:ea typeface="Arial"/>
                  <a:cs typeface="Arial"/>
                  <a:sym typeface="Arial"/>
                </a:rPr>
                <a:t>Type</a:t>
              </a:r>
              <a:endParaRPr sz="1100"/>
            </a:p>
          </p:txBody>
        </p:sp>
      </p:grpSp>
    </p:spTree>
    <p:extLst>
      <p:ext uri="{BB962C8B-B14F-4D97-AF65-F5344CB8AC3E}">
        <p14:creationId xmlns:p14="http://schemas.microsoft.com/office/powerpoint/2010/main" val="170658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EC48-DDCA-2D44-8794-21F2F1A5C6A9}"/>
              </a:ext>
            </a:extLst>
          </p:cNvPr>
          <p:cNvSpPr>
            <a:spLocks noGrp="1"/>
          </p:cNvSpPr>
          <p:nvPr>
            <p:ph type="title"/>
          </p:nvPr>
        </p:nvSpPr>
        <p:spPr/>
        <p:txBody>
          <a:bodyPr>
            <a:normAutofit/>
          </a:bodyPr>
          <a:lstStyle/>
          <a:p>
            <a:r>
              <a:rPr lang="en-US" dirty="0"/>
              <a:t>Protein structure for IFT80 exon 2 edit</a:t>
            </a:r>
          </a:p>
        </p:txBody>
      </p:sp>
      <p:sp>
        <p:nvSpPr>
          <p:cNvPr id="3" name="Content Placeholder 2">
            <a:extLst>
              <a:ext uri="{FF2B5EF4-FFF2-40B4-BE49-F238E27FC236}">
                <a16:creationId xmlns:a16="http://schemas.microsoft.com/office/drawing/2014/main" id="{8323CFEE-A591-0A48-985A-3D7A5141E5CE}"/>
              </a:ext>
            </a:extLst>
          </p:cNvPr>
          <p:cNvSpPr>
            <a:spLocks noGrp="1"/>
          </p:cNvSpPr>
          <p:nvPr>
            <p:ph sz="half" idx="1"/>
          </p:nvPr>
        </p:nvSpPr>
        <p:spPr/>
        <p:txBody>
          <a:bodyPr/>
          <a:lstStyle/>
          <a:p>
            <a:r>
              <a:rPr lang="en-US" dirty="0"/>
              <a:t>Wild-type is 777 amino acids (pink)</a:t>
            </a:r>
          </a:p>
          <a:p>
            <a:r>
              <a:rPr lang="en-US" dirty="0"/>
              <a:t>Exon 2 cut is 18 amino acids (blue)</a:t>
            </a:r>
          </a:p>
          <a:p>
            <a:pPr lvl="1"/>
            <a:r>
              <a:rPr lang="en-US" dirty="0"/>
              <a:t>MRLKISLLKEPKHQELVS</a:t>
            </a:r>
          </a:p>
          <a:p>
            <a:endParaRPr lang="en-US" dirty="0"/>
          </a:p>
          <a:p>
            <a:endParaRPr lang="en-US" dirty="0"/>
          </a:p>
        </p:txBody>
      </p:sp>
      <p:pic>
        <p:nvPicPr>
          <p:cNvPr id="5" name="Picture 4">
            <a:extLst>
              <a:ext uri="{FF2B5EF4-FFF2-40B4-BE49-F238E27FC236}">
                <a16:creationId xmlns:a16="http://schemas.microsoft.com/office/drawing/2014/main" id="{3D2F63AF-88D3-DA45-A627-24A9AD83E11C}"/>
              </a:ext>
            </a:extLst>
          </p:cNvPr>
          <p:cNvPicPr>
            <a:picLocks noChangeAspect="1"/>
          </p:cNvPicPr>
          <p:nvPr/>
        </p:nvPicPr>
        <p:blipFill>
          <a:blip r:embed="rId2"/>
          <a:stretch>
            <a:fillRect/>
          </a:stretch>
        </p:blipFill>
        <p:spPr>
          <a:xfrm>
            <a:off x="6146103" y="1219201"/>
            <a:ext cx="5732967" cy="4614017"/>
          </a:xfrm>
          <a:prstGeom prst="rect">
            <a:avLst/>
          </a:prstGeom>
        </p:spPr>
      </p:pic>
    </p:spTree>
    <p:extLst>
      <p:ext uri="{BB962C8B-B14F-4D97-AF65-F5344CB8AC3E}">
        <p14:creationId xmlns:p14="http://schemas.microsoft.com/office/powerpoint/2010/main" val="76755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7E62-9DFB-B44E-98F6-F915EDDEF8A0}"/>
              </a:ext>
            </a:extLst>
          </p:cNvPr>
          <p:cNvSpPr>
            <a:spLocks noGrp="1"/>
          </p:cNvSpPr>
          <p:nvPr>
            <p:ph type="title"/>
          </p:nvPr>
        </p:nvSpPr>
        <p:spPr/>
        <p:txBody>
          <a:bodyPr>
            <a:normAutofit/>
          </a:bodyPr>
          <a:lstStyle/>
          <a:p>
            <a:r>
              <a:rPr lang="en-US" dirty="0"/>
              <a:t>What have we learned from this?</a:t>
            </a:r>
          </a:p>
        </p:txBody>
      </p:sp>
      <p:sp>
        <p:nvSpPr>
          <p:cNvPr id="3" name="Content Placeholder 2">
            <a:extLst>
              <a:ext uri="{FF2B5EF4-FFF2-40B4-BE49-F238E27FC236}">
                <a16:creationId xmlns:a16="http://schemas.microsoft.com/office/drawing/2014/main" id="{D3AB8635-2894-3449-BEA1-1F15200501C7}"/>
              </a:ext>
            </a:extLst>
          </p:cNvPr>
          <p:cNvSpPr>
            <a:spLocks noGrp="1"/>
          </p:cNvSpPr>
          <p:nvPr>
            <p:ph idx="1"/>
          </p:nvPr>
        </p:nvSpPr>
        <p:spPr/>
        <p:txBody>
          <a:bodyPr/>
          <a:lstStyle/>
          <a:p>
            <a:r>
              <a:rPr lang="en-US" dirty="0"/>
              <a:t>Disruption of the entire gene product results in arrested embryo development.</a:t>
            </a:r>
          </a:p>
          <a:p>
            <a:r>
              <a:rPr lang="en-US" dirty="0"/>
              <a:t>This implies that the IFT80 gene product is required for the normal development of the bovine embryo.</a:t>
            </a:r>
          </a:p>
          <a:p>
            <a:r>
              <a:rPr lang="en-US" dirty="0"/>
              <a:t>It also suggests that mutations in IFT80 are not compensated for by other buffering mechanisms in the hedgehog signaling pathway.</a:t>
            </a:r>
          </a:p>
        </p:txBody>
      </p:sp>
    </p:spTree>
    <p:extLst>
      <p:ext uri="{BB962C8B-B14F-4D97-AF65-F5344CB8AC3E}">
        <p14:creationId xmlns:p14="http://schemas.microsoft.com/office/powerpoint/2010/main" val="13741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9178-EA44-B544-9930-4CF891FA1EFE}"/>
              </a:ext>
            </a:extLst>
          </p:cNvPr>
          <p:cNvSpPr>
            <a:spLocks noGrp="1"/>
          </p:cNvSpPr>
          <p:nvPr>
            <p:ph type="title"/>
          </p:nvPr>
        </p:nvSpPr>
        <p:spPr/>
        <p:txBody>
          <a:bodyPr/>
          <a:lstStyle/>
          <a:p>
            <a:r>
              <a:rPr lang="en-US" dirty="0"/>
              <a:t>Experiment 2: Exon 11</a:t>
            </a:r>
          </a:p>
        </p:txBody>
      </p:sp>
      <p:grpSp>
        <p:nvGrpSpPr>
          <p:cNvPr id="3" name="Group 2">
            <a:extLst>
              <a:ext uri="{FF2B5EF4-FFF2-40B4-BE49-F238E27FC236}">
                <a16:creationId xmlns:a16="http://schemas.microsoft.com/office/drawing/2014/main" id="{1C1CFD38-1B2B-934D-9F14-8DC9C918B703}"/>
              </a:ext>
            </a:extLst>
          </p:cNvPr>
          <p:cNvGrpSpPr/>
          <p:nvPr/>
        </p:nvGrpSpPr>
        <p:grpSpPr>
          <a:xfrm>
            <a:off x="426202" y="2137586"/>
            <a:ext cx="11386868" cy="1929847"/>
            <a:chOff x="379562" y="707692"/>
            <a:chExt cx="8540151" cy="1447385"/>
          </a:xfrm>
        </p:grpSpPr>
        <p:pic>
          <p:nvPicPr>
            <p:cNvPr id="4" name="Picture 3">
              <a:extLst>
                <a:ext uri="{FF2B5EF4-FFF2-40B4-BE49-F238E27FC236}">
                  <a16:creationId xmlns:a16="http://schemas.microsoft.com/office/drawing/2014/main" id="{E901297F-27C7-9742-B4F9-F9D0314A1C7E}"/>
                </a:ext>
              </a:extLst>
            </p:cNvPr>
            <p:cNvPicPr>
              <a:picLocks noChangeAspect="1"/>
            </p:cNvPicPr>
            <p:nvPr/>
          </p:nvPicPr>
          <p:blipFill>
            <a:blip r:embed="rId2"/>
            <a:stretch>
              <a:fillRect/>
            </a:stretch>
          </p:blipFill>
          <p:spPr>
            <a:xfrm>
              <a:off x="379562" y="707692"/>
              <a:ext cx="8540151" cy="1296525"/>
            </a:xfrm>
            <a:prstGeom prst="rect">
              <a:avLst/>
            </a:prstGeom>
          </p:spPr>
        </p:pic>
        <p:sp>
          <p:nvSpPr>
            <p:cNvPr id="5" name="TextBox 4">
              <a:extLst>
                <a:ext uri="{FF2B5EF4-FFF2-40B4-BE49-F238E27FC236}">
                  <a16:creationId xmlns:a16="http://schemas.microsoft.com/office/drawing/2014/main" id="{AE570BD2-08CD-7745-A2EF-53C024608F36}"/>
                </a:ext>
              </a:extLst>
            </p:cNvPr>
            <p:cNvSpPr txBox="1"/>
            <p:nvPr/>
          </p:nvSpPr>
          <p:spPr>
            <a:xfrm>
              <a:off x="414068" y="1901162"/>
              <a:ext cx="120770" cy="253915"/>
            </a:xfrm>
            <a:prstGeom prst="rect">
              <a:avLst/>
            </a:prstGeom>
            <a:noFill/>
          </p:spPr>
          <p:txBody>
            <a:bodyPr wrap="square" rtlCol="0">
              <a:spAutoFit/>
            </a:bodyPr>
            <a:lstStyle/>
            <a:p>
              <a:r>
                <a:rPr lang="en-US" sz="1600" b="1" dirty="0"/>
                <a:t>1</a:t>
              </a:r>
            </a:p>
          </p:txBody>
        </p:sp>
        <p:sp>
          <p:nvSpPr>
            <p:cNvPr id="6" name="TextBox 5">
              <a:extLst>
                <a:ext uri="{FF2B5EF4-FFF2-40B4-BE49-F238E27FC236}">
                  <a16:creationId xmlns:a16="http://schemas.microsoft.com/office/drawing/2014/main" id="{ABF5EBAF-D57C-A64B-9CDD-E5BFD3608093}"/>
                </a:ext>
              </a:extLst>
            </p:cNvPr>
            <p:cNvSpPr txBox="1"/>
            <p:nvPr/>
          </p:nvSpPr>
          <p:spPr>
            <a:xfrm>
              <a:off x="569344" y="1901162"/>
              <a:ext cx="120770" cy="253915"/>
            </a:xfrm>
            <a:prstGeom prst="rect">
              <a:avLst/>
            </a:prstGeom>
            <a:noFill/>
          </p:spPr>
          <p:txBody>
            <a:bodyPr wrap="square" rtlCol="0">
              <a:spAutoFit/>
            </a:bodyPr>
            <a:lstStyle/>
            <a:p>
              <a:r>
                <a:rPr lang="en-US" sz="1600" b="1" dirty="0"/>
                <a:t>2</a:t>
              </a:r>
            </a:p>
          </p:txBody>
        </p:sp>
        <p:sp>
          <p:nvSpPr>
            <p:cNvPr id="7" name="TextBox 6">
              <a:extLst>
                <a:ext uri="{FF2B5EF4-FFF2-40B4-BE49-F238E27FC236}">
                  <a16:creationId xmlns:a16="http://schemas.microsoft.com/office/drawing/2014/main" id="{CFA0CA3D-C9CC-2D45-AF0D-40E59555BC3D}"/>
                </a:ext>
              </a:extLst>
            </p:cNvPr>
            <p:cNvSpPr txBox="1"/>
            <p:nvPr/>
          </p:nvSpPr>
          <p:spPr>
            <a:xfrm>
              <a:off x="1325367" y="1901162"/>
              <a:ext cx="120770" cy="253915"/>
            </a:xfrm>
            <a:prstGeom prst="rect">
              <a:avLst/>
            </a:prstGeom>
            <a:noFill/>
          </p:spPr>
          <p:txBody>
            <a:bodyPr wrap="square" rtlCol="0">
              <a:spAutoFit/>
            </a:bodyPr>
            <a:lstStyle/>
            <a:p>
              <a:r>
                <a:rPr lang="en-US" sz="1600" b="1" dirty="0"/>
                <a:t>3</a:t>
              </a:r>
            </a:p>
          </p:txBody>
        </p:sp>
        <p:sp>
          <p:nvSpPr>
            <p:cNvPr id="8" name="TextBox 7">
              <a:extLst>
                <a:ext uri="{FF2B5EF4-FFF2-40B4-BE49-F238E27FC236}">
                  <a16:creationId xmlns:a16="http://schemas.microsoft.com/office/drawing/2014/main" id="{2199C10D-47E6-BA46-BB1F-FADE46F708A2}"/>
                </a:ext>
              </a:extLst>
            </p:cNvPr>
            <p:cNvSpPr txBox="1"/>
            <p:nvPr/>
          </p:nvSpPr>
          <p:spPr>
            <a:xfrm>
              <a:off x="1504662" y="1901161"/>
              <a:ext cx="120770" cy="253915"/>
            </a:xfrm>
            <a:prstGeom prst="rect">
              <a:avLst/>
            </a:prstGeom>
            <a:noFill/>
          </p:spPr>
          <p:txBody>
            <a:bodyPr wrap="square" rtlCol="0">
              <a:spAutoFit/>
            </a:bodyPr>
            <a:lstStyle/>
            <a:p>
              <a:r>
                <a:rPr lang="en-US" sz="1600" b="1" dirty="0"/>
                <a:t>4</a:t>
              </a:r>
            </a:p>
          </p:txBody>
        </p:sp>
        <p:sp>
          <p:nvSpPr>
            <p:cNvPr id="9" name="TextBox 8">
              <a:extLst>
                <a:ext uri="{FF2B5EF4-FFF2-40B4-BE49-F238E27FC236}">
                  <a16:creationId xmlns:a16="http://schemas.microsoft.com/office/drawing/2014/main" id="{9AB43936-A521-194C-867A-65460EDA7CBA}"/>
                </a:ext>
              </a:extLst>
            </p:cNvPr>
            <p:cNvSpPr txBox="1"/>
            <p:nvPr/>
          </p:nvSpPr>
          <p:spPr>
            <a:xfrm>
              <a:off x="2139915" y="1865717"/>
              <a:ext cx="120770" cy="253915"/>
            </a:xfrm>
            <a:prstGeom prst="rect">
              <a:avLst/>
            </a:prstGeom>
            <a:noFill/>
          </p:spPr>
          <p:txBody>
            <a:bodyPr wrap="square" rtlCol="0">
              <a:spAutoFit/>
            </a:bodyPr>
            <a:lstStyle/>
            <a:p>
              <a:r>
                <a:rPr lang="en-US" sz="1600" b="1" dirty="0"/>
                <a:t>5</a:t>
              </a:r>
            </a:p>
          </p:txBody>
        </p:sp>
        <p:sp>
          <p:nvSpPr>
            <p:cNvPr id="10" name="TextBox 9">
              <a:extLst>
                <a:ext uri="{FF2B5EF4-FFF2-40B4-BE49-F238E27FC236}">
                  <a16:creationId xmlns:a16="http://schemas.microsoft.com/office/drawing/2014/main" id="{24806F0C-7E39-544A-9819-9ACF1645C084}"/>
                </a:ext>
              </a:extLst>
            </p:cNvPr>
            <p:cNvSpPr txBox="1"/>
            <p:nvPr/>
          </p:nvSpPr>
          <p:spPr>
            <a:xfrm>
              <a:off x="2403586" y="1865717"/>
              <a:ext cx="120770" cy="253915"/>
            </a:xfrm>
            <a:prstGeom prst="rect">
              <a:avLst/>
            </a:prstGeom>
            <a:noFill/>
          </p:spPr>
          <p:txBody>
            <a:bodyPr wrap="square" rtlCol="0">
              <a:spAutoFit/>
            </a:bodyPr>
            <a:lstStyle/>
            <a:p>
              <a:r>
                <a:rPr lang="en-US" sz="1600" b="1" dirty="0"/>
                <a:t>6</a:t>
              </a:r>
            </a:p>
          </p:txBody>
        </p:sp>
        <p:sp>
          <p:nvSpPr>
            <p:cNvPr id="11" name="TextBox 10">
              <a:extLst>
                <a:ext uri="{FF2B5EF4-FFF2-40B4-BE49-F238E27FC236}">
                  <a16:creationId xmlns:a16="http://schemas.microsoft.com/office/drawing/2014/main" id="{89B739BD-C5AE-6A4E-A206-1F276C0C5816}"/>
                </a:ext>
              </a:extLst>
            </p:cNvPr>
            <p:cNvSpPr txBox="1"/>
            <p:nvPr/>
          </p:nvSpPr>
          <p:spPr>
            <a:xfrm>
              <a:off x="2546487" y="1865716"/>
              <a:ext cx="120770" cy="253915"/>
            </a:xfrm>
            <a:prstGeom prst="rect">
              <a:avLst/>
            </a:prstGeom>
            <a:noFill/>
          </p:spPr>
          <p:txBody>
            <a:bodyPr wrap="square" rtlCol="0">
              <a:spAutoFit/>
            </a:bodyPr>
            <a:lstStyle/>
            <a:p>
              <a:r>
                <a:rPr lang="en-US" sz="1600" b="1" dirty="0"/>
                <a:t>7</a:t>
              </a:r>
            </a:p>
          </p:txBody>
        </p:sp>
        <p:sp>
          <p:nvSpPr>
            <p:cNvPr id="12" name="TextBox 11">
              <a:extLst>
                <a:ext uri="{FF2B5EF4-FFF2-40B4-BE49-F238E27FC236}">
                  <a16:creationId xmlns:a16="http://schemas.microsoft.com/office/drawing/2014/main" id="{FDB05E4C-5AD2-324D-810C-4356B6D94906}"/>
                </a:ext>
              </a:extLst>
            </p:cNvPr>
            <p:cNvSpPr txBox="1"/>
            <p:nvPr/>
          </p:nvSpPr>
          <p:spPr>
            <a:xfrm>
              <a:off x="4528867" y="1865715"/>
              <a:ext cx="120770" cy="253915"/>
            </a:xfrm>
            <a:prstGeom prst="rect">
              <a:avLst/>
            </a:prstGeom>
            <a:noFill/>
          </p:spPr>
          <p:txBody>
            <a:bodyPr wrap="square" rtlCol="0">
              <a:spAutoFit/>
            </a:bodyPr>
            <a:lstStyle/>
            <a:p>
              <a:r>
                <a:rPr lang="en-US" sz="1600" b="1" dirty="0"/>
                <a:t>8</a:t>
              </a:r>
            </a:p>
          </p:txBody>
        </p:sp>
        <p:sp>
          <p:nvSpPr>
            <p:cNvPr id="13" name="TextBox 12">
              <a:extLst>
                <a:ext uri="{FF2B5EF4-FFF2-40B4-BE49-F238E27FC236}">
                  <a16:creationId xmlns:a16="http://schemas.microsoft.com/office/drawing/2014/main" id="{7B3A84FB-F5CD-D549-B3B1-574464E03F1A}"/>
                </a:ext>
              </a:extLst>
            </p:cNvPr>
            <p:cNvSpPr txBox="1"/>
            <p:nvPr/>
          </p:nvSpPr>
          <p:spPr>
            <a:xfrm>
              <a:off x="5328534" y="1865714"/>
              <a:ext cx="120770" cy="253915"/>
            </a:xfrm>
            <a:prstGeom prst="rect">
              <a:avLst/>
            </a:prstGeom>
            <a:noFill/>
          </p:spPr>
          <p:txBody>
            <a:bodyPr wrap="square" rtlCol="0">
              <a:spAutoFit/>
            </a:bodyPr>
            <a:lstStyle/>
            <a:p>
              <a:r>
                <a:rPr lang="en-US" sz="1600" b="1" dirty="0"/>
                <a:t>9</a:t>
              </a:r>
            </a:p>
          </p:txBody>
        </p:sp>
        <p:sp>
          <p:nvSpPr>
            <p:cNvPr id="14" name="TextBox 13">
              <a:extLst>
                <a:ext uri="{FF2B5EF4-FFF2-40B4-BE49-F238E27FC236}">
                  <a16:creationId xmlns:a16="http://schemas.microsoft.com/office/drawing/2014/main" id="{4A62C435-5CCF-114C-A8A2-69B7EB0E72F2}"/>
                </a:ext>
              </a:extLst>
            </p:cNvPr>
            <p:cNvSpPr txBox="1"/>
            <p:nvPr/>
          </p:nvSpPr>
          <p:spPr>
            <a:xfrm>
              <a:off x="5617904" y="1901161"/>
              <a:ext cx="196424" cy="184666"/>
            </a:xfrm>
            <a:prstGeom prst="rect">
              <a:avLst/>
            </a:prstGeom>
            <a:noFill/>
          </p:spPr>
          <p:txBody>
            <a:bodyPr wrap="square" lIns="0" tIns="0" rIns="0" bIns="0" rtlCol="0">
              <a:spAutoFit/>
            </a:bodyPr>
            <a:lstStyle/>
            <a:p>
              <a:r>
                <a:rPr lang="en-US" sz="1600" b="1" dirty="0"/>
                <a:t>10</a:t>
              </a:r>
            </a:p>
          </p:txBody>
        </p:sp>
        <p:sp>
          <p:nvSpPr>
            <p:cNvPr id="15" name="TextBox 14">
              <a:extLst>
                <a:ext uri="{FF2B5EF4-FFF2-40B4-BE49-F238E27FC236}">
                  <a16:creationId xmlns:a16="http://schemas.microsoft.com/office/drawing/2014/main" id="{BDB1992C-890F-7440-A446-5748D5924D9A}"/>
                </a:ext>
              </a:extLst>
            </p:cNvPr>
            <p:cNvSpPr txBox="1"/>
            <p:nvPr/>
          </p:nvSpPr>
          <p:spPr>
            <a:xfrm>
              <a:off x="6005905" y="1911880"/>
              <a:ext cx="196424" cy="184666"/>
            </a:xfrm>
            <a:prstGeom prst="rect">
              <a:avLst/>
            </a:prstGeom>
            <a:noFill/>
          </p:spPr>
          <p:txBody>
            <a:bodyPr wrap="square" lIns="0" tIns="0" rIns="0" bIns="0" rtlCol="0">
              <a:spAutoFit/>
            </a:bodyPr>
            <a:lstStyle/>
            <a:p>
              <a:r>
                <a:rPr lang="en-US" sz="1600" b="1" dirty="0"/>
                <a:t>11</a:t>
              </a:r>
            </a:p>
          </p:txBody>
        </p:sp>
        <p:sp>
          <p:nvSpPr>
            <p:cNvPr id="16" name="TextBox 15">
              <a:extLst>
                <a:ext uri="{FF2B5EF4-FFF2-40B4-BE49-F238E27FC236}">
                  <a16:creationId xmlns:a16="http://schemas.microsoft.com/office/drawing/2014/main" id="{1DE96D81-7F3C-FC4F-94BE-851DB5570FDA}"/>
                </a:ext>
              </a:extLst>
            </p:cNvPr>
            <p:cNvSpPr txBox="1"/>
            <p:nvPr/>
          </p:nvSpPr>
          <p:spPr>
            <a:xfrm>
              <a:off x="6382559" y="1901161"/>
              <a:ext cx="196424" cy="184666"/>
            </a:xfrm>
            <a:prstGeom prst="rect">
              <a:avLst/>
            </a:prstGeom>
            <a:noFill/>
          </p:spPr>
          <p:txBody>
            <a:bodyPr wrap="square" lIns="0" tIns="0" rIns="0" bIns="0" rtlCol="0">
              <a:spAutoFit/>
            </a:bodyPr>
            <a:lstStyle/>
            <a:p>
              <a:r>
                <a:rPr lang="en-US" sz="1600" b="1" dirty="0"/>
                <a:t>12</a:t>
              </a:r>
            </a:p>
          </p:txBody>
        </p:sp>
        <p:sp>
          <p:nvSpPr>
            <p:cNvPr id="17" name="TextBox 16">
              <a:extLst>
                <a:ext uri="{FF2B5EF4-FFF2-40B4-BE49-F238E27FC236}">
                  <a16:creationId xmlns:a16="http://schemas.microsoft.com/office/drawing/2014/main" id="{7A00554B-6856-654F-AE8E-352ACC90C60B}"/>
                </a:ext>
              </a:extLst>
            </p:cNvPr>
            <p:cNvSpPr txBox="1"/>
            <p:nvPr/>
          </p:nvSpPr>
          <p:spPr>
            <a:xfrm>
              <a:off x="6690057" y="1911880"/>
              <a:ext cx="196424" cy="184666"/>
            </a:xfrm>
            <a:prstGeom prst="rect">
              <a:avLst/>
            </a:prstGeom>
            <a:noFill/>
          </p:spPr>
          <p:txBody>
            <a:bodyPr wrap="square" lIns="0" tIns="0" rIns="0" bIns="0" rtlCol="0">
              <a:spAutoFit/>
            </a:bodyPr>
            <a:lstStyle/>
            <a:p>
              <a:r>
                <a:rPr lang="en-US" sz="1600" b="1" dirty="0"/>
                <a:t>15</a:t>
              </a:r>
            </a:p>
          </p:txBody>
        </p:sp>
        <p:sp>
          <p:nvSpPr>
            <p:cNvPr id="18" name="TextBox 17">
              <a:extLst>
                <a:ext uri="{FF2B5EF4-FFF2-40B4-BE49-F238E27FC236}">
                  <a16:creationId xmlns:a16="http://schemas.microsoft.com/office/drawing/2014/main" id="{F0A13BC3-7F51-D449-B707-DEF87DA2EA3C}"/>
                </a:ext>
              </a:extLst>
            </p:cNvPr>
            <p:cNvSpPr txBox="1"/>
            <p:nvPr/>
          </p:nvSpPr>
          <p:spPr>
            <a:xfrm>
              <a:off x="6988084" y="1911880"/>
              <a:ext cx="196424" cy="184666"/>
            </a:xfrm>
            <a:prstGeom prst="rect">
              <a:avLst/>
            </a:prstGeom>
            <a:noFill/>
          </p:spPr>
          <p:txBody>
            <a:bodyPr wrap="square" lIns="0" tIns="0" rIns="0" bIns="0" rtlCol="0">
              <a:spAutoFit/>
            </a:bodyPr>
            <a:lstStyle/>
            <a:p>
              <a:r>
                <a:rPr lang="en-US" sz="1600" b="1" dirty="0"/>
                <a:t>16</a:t>
              </a:r>
            </a:p>
          </p:txBody>
        </p:sp>
        <p:sp>
          <p:nvSpPr>
            <p:cNvPr id="19" name="TextBox 18">
              <a:extLst>
                <a:ext uri="{FF2B5EF4-FFF2-40B4-BE49-F238E27FC236}">
                  <a16:creationId xmlns:a16="http://schemas.microsoft.com/office/drawing/2014/main" id="{98BA0B0F-3DF5-6F4B-A3A0-0D8645A83437}"/>
                </a:ext>
              </a:extLst>
            </p:cNvPr>
            <p:cNvSpPr txBox="1"/>
            <p:nvPr/>
          </p:nvSpPr>
          <p:spPr>
            <a:xfrm>
              <a:off x="8110870" y="1901161"/>
              <a:ext cx="196424" cy="184666"/>
            </a:xfrm>
            <a:prstGeom prst="rect">
              <a:avLst/>
            </a:prstGeom>
            <a:noFill/>
          </p:spPr>
          <p:txBody>
            <a:bodyPr wrap="square" lIns="0" tIns="0" rIns="0" bIns="0" rtlCol="0">
              <a:spAutoFit/>
            </a:bodyPr>
            <a:lstStyle/>
            <a:p>
              <a:r>
                <a:rPr lang="en-US" sz="1600" b="1" dirty="0"/>
                <a:t>18</a:t>
              </a:r>
            </a:p>
          </p:txBody>
        </p:sp>
        <p:sp>
          <p:nvSpPr>
            <p:cNvPr id="20" name="TextBox 19">
              <a:extLst>
                <a:ext uri="{FF2B5EF4-FFF2-40B4-BE49-F238E27FC236}">
                  <a16:creationId xmlns:a16="http://schemas.microsoft.com/office/drawing/2014/main" id="{21A0599D-67F3-8947-AFAB-B0F8790CF3C3}"/>
                </a:ext>
              </a:extLst>
            </p:cNvPr>
            <p:cNvSpPr txBox="1"/>
            <p:nvPr/>
          </p:nvSpPr>
          <p:spPr>
            <a:xfrm>
              <a:off x="8631720" y="1911880"/>
              <a:ext cx="196424" cy="184666"/>
            </a:xfrm>
            <a:prstGeom prst="rect">
              <a:avLst/>
            </a:prstGeom>
            <a:noFill/>
          </p:spPr>
          <p:txBody>
            <a:bodyPr wrap="square" lIns="0" tIns="0" rIns="0" bIns="0" rtlCol="0">
              <a:spAutoFit/>
            </a:bodyPr>
            <a:lstStyle/>
            <a:p>
              <a:r>
                <a:rPr lang="en-US" sz="1600" b="1" dirty="0"/>
                <a:t>19</a:t>
              </a:r>
            </a:p>
          </p:txBody>
        </p:sp>
      </p:grpSp>
      <p:cxnSp>
        <p:nvCxnSpPr>
          <p:cNvPr id="21" name="Straight Arrow Connector 20">
            <a:extLst>
              <a:ext uri="{FF2B5EF4-FFF2-40B4-BE49-F238E27FC236}">
                <a16:creationId xmlns:a16="http://schemas.microsoft.com/office/drawing/2014/main" id="{1AD5A388-D323-124B-A37A-F5F79D596F66}"/>
              </a:ext>
            </a:extLst>
          </p:cNvPr>
          <p:cNvCxnSpPr>
            <a:cxnSpLocks/>
          </p:cNvCxnSpPr>
          <p:nvPr/>
        </p:nvCxnSpPr>
        <p:spPr>
          <a:xfrm flipV="1">
            <a:off x="8038544" y="4050948"/>
            <a:ext cx="0" cy="113026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6659D2A5-95A6-1C41-90C4-83E31D5F3FDA}"/>
              </a:ext>
            </a:extLst>
          </p:cNvPr>
          <p:cNvSpPr txBox="1"/>
          <p:nvPr/>
        </p:nvSpPr>
        <p:spPr>
          <a:xfrm>
            <a:off x="7248849" y="5212868"/>
            <a:ext cx="1687275" cy="1323632"/>
          </a:xfrm>
          <a:prstGeom prst="rect">
            <a:avLst/>
          </a:prstGeom>
          <a:noFill/>
        </p:spPr>
        <p:txBody>
          <a:bodyPr wrap="square" rtlCol="0">
            <a:spAutoFit/>
          </a:bodyPr>
          <a:lstStyle/>
          <a:p>
            <a:pPr algn="ctr"/>
            <a:r>
              <a:rPr lang="en-US" sz="2667" dirty="0"/>
              <a:t>Guides target Exon 11</a:t>
            </a:r>
          </a:p>
        </p:txBody>
      </p:sp>
    </p:spTree>
    <p:extLst>
      <p:ext uri="{BB962C8B-B14F-4D97-AF65-F5344CB8AC3E}">
        <p14:creationId xmlns:p14="http://schemas.microsoft.com/office/powerpoint/2010/main" val="180838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2B7E-ACBF-7844-8866-72DE8B61A5FA}"/>
              </a:ext>
            </a:extLst>
          </p:cNvPr>
          <p:cNvSpPr>
            <a:spLocks noGrp="1"/>
          </p:cNvSpPr>
          <p:nvPr>
            <p:ph type="title"/>
          </p:nvPr>
        </p:nvSpPr>
        <p:spPr/>
        <p:txBody>
          <a:bodyPr>
            <a:normAutofit/>
          </a:bodyPr>
          <a:lstStyle/>
          <a:p>
            <a:r>
              <a:rPr lang="en-US" dirty="0"/>
              <a:t>Survival of Exon 11 embryos to 16-cells</a:t>
            </a:r>
          </a:p>
        </p:txBody>
      </p:sp>
      <p:pic>
        <p:nvPicPr>
          <p:cNvPr id="6" name="Picture 5">
            <a:extLst>
              <a:ext uri="{FF2B5EF4-FFF2-40B4-BE49-F238E27FC236}">
                <a16:creationId xmlns:a16="http://schemas.microsoft.com/office/drawing/2014/main" id="{497AB156-063F-B243-A95F-0960FD084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292" y="1323098"/>
            <a:ext cx="8833398" cy="5169777"/>
          </a:xfrm>
          <a:prstGeom prst="rect">
            <a:avLst/>
          </a:prstGeom>
        </p:spPr>
      </p:pic>
    </p:spTree>
    <p:extLst>
      <p:ext uri="{BB962C8B-B14F-4D97-AF65-F5344CB8AC3E}">
        <p14:creationId xmlns:p14="http://schemas.microsoft.com/office/powerpoint/2010/main" val="2100344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EC48-DDCA-2D44-8794-21F2F1A5C6A9}"/>
              </a:ext>
            </a:extLst>
          </p:cNvPr>
          <p:cNvSpPr>
            <a:spLocks noGrp="1"/>
          </p:cNvSpPr>
          <p:nvPr>
            <p:ph type="title"/>
          </p:nvPr>
        </p:nvSpPr>
        <p:spPr/>
        <p:txBody>
          <a:bodyPr>
            <a:normAutofit/>
          </a:bodyPr>
          <a:lstStyle/>
          <a:p>
            <a:r>
              <a:rPr lang="en-US" dirty="0"/>
              <a:t>Protein structure for IFT80 exon 11 edit</a:t>
            </a:r>
          </a:p>
        </p:txBody>
      </p:sp>
      <p:sp>
        <p:nvSpPr>
          <p:cNvPr id="3" name="Content Placeholder 2">
            <a:extLst>
              <a:ext uri="{FF2B5EF4-FFF2-40B4-BE49-F238E27FC236}">
                <a16:creationId xmlns:a16="http://schemas.microsoft.com/office/drawing/2014/main" id="{8323CFEE-A591-0A48-985A-3D7A5141E5CE}"/>
              </a:ext>
            </a:extLst>
          </p:cNvPr>
          <p:cNvSpPr>
            <a:spLocks noGrp="1"/>
          </p:cNvSpPr>
          <p:nvPr>
            <p:ph sz="half" idx="1"/>
          </p:nvPr>
        </p:nvSpPr>
        <p:spPr/>
        <p:txBody>
          <a:bodyPr/>
          <a:lstStyle/>
          <a:p>
            <a:r>
              <a:rPr lang="en-US" dirty="0"/>
              <a:t>Wild-type is 777 amino acids (pink)</a:t>
            </a:r>
          </a:p>
          <a:p>
            <a:r>
              <a:rPr lang="en-US" dirty="0"/>
              <a:t>Exon 11 cut is 385 amino acids (blue)</a:t>
            </a:r>
          </a:p>
          <a:p>
            <a:endParaRPr lang="en-US" dirty="0"/>
          </a:p>
        </p:txBody>
      </p:sp>
      <p:sp>
        <p:nvSpPr>
          <p:cNvPr id="4" name="Content Placeholder 3">
            <a:extLst>
              <a:ext uri="{FF2B5EF4-FFF2-40B4-BE49-F238E27FC236}">
                <a16:creationId xmlns:a16="http://schemas.microsoft.com/office/drawing/2014/main" id="{DC9269E7-EC08-B54B-9DA4-5A5336C23AF0}"/>
              </a:ext>
            </a:extLst>
          </p:cNvPr>
          <p:cNvSpPr>
            <a:spLocks noGrp="1"/>
          </p:cNvSpPr>
          <p:nvPr>
            <p:ph sz="half" idx="2"/>
          </p:nvPr>
        </p:nvSpPr>
        <p:spPr/>
        <p:txBody>
          <a:bodyPr/>
          <a:lstStyle/>
          <a:p>
            <a:endParaRPr lang="en-US"/>
          </a:p>
        </p:txBody>
      </p:sp>
      <p:pic>
        <p:nvPicPr>
          <p:cNvPr id="6" name="Picture 5" descr="A picture containing flower, drawing&#10;&#10;Description automatically generated">
            <a:extLst>
              <a:ext uri="{FF2B5EF4-FFF2-40B4-BE49-F238E27FC236}">
                <a16:creationId xmlns:a16="http://schemas.microsoft.com/office/drawing/2014/main" id="{0598D163-E0EF-DE49-9EDA-1F0762401DC0}"/>
              </a:ext>
            </a:extLst>
          </p:cNvPr>
          <p:cNvPicPr>
            <a:picLocks noChangeAspect="1"/>
          </p:cNvPicPr>
          <p:nvPr/>
        </p:nvPicPr>
        <p:blipFill rotWithShape="1">
          <a:blip r:embed="rId2">
            <a:extLst>
              <a:ext uri="{28A0092B-C50C-407E-A947-70E740481C1C}">
                <a14:useLocalDpi xmlns:a14="http://schemas.microsoft.com/office/drawing/2010/main" val="0"/>
              </a:ext>
            </a:extLst>
          </a:blip>
          <a:srcRect l="27389" t="18329" r="26103" b="1487"/>
          <a:stretch/>
        </p:blipFill>
        <p:spPr>
          <a:xfrm>
            <a:off x="5852161" y="1219199"/>
            <a:ext cx="6098516" cy="5273675"/>
          </a:xfrm>
          <a:prstGeom prst="rect">
            <a:avLst/>
          </a:prstGeom>
        </p:spPr>
      </p:pic>
    </p:spTree>
    <p:extLst>
      <p:ext uri="{BB962C8B-B14F-4D97-AF65-F5344CB8AC3E}">
        <p14:creationId xmlns:p14="http://schemas.microsoft.com/office/powerpoint/2010/main" val="1772556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7E62-9DFB-B44E-98F6-F915EDDEF8A0}"/>
              </a:ext>
            </a:extLst>
          </p:cNvPr>
          <p:cNvSpPr>
            <a:spLocks noGrp="1"/>
          </p:cNvSpPr>
          <p:nvPr>
            <p:ph type="title"/>
          </p:nvPr>
        </p:nvSpPr>
        <p:spPr/>
        <p:txBody>
          <a:bodyPr>
            <a:normAutofit/>
          </a:bodyPr>
          <a:lstStyle/>
          <a:p>
            <a:r>
              <a:rPr lang="en-US" dirty="0"/>
              <a:t>What does this add to our knowledge?</a:t>
            </a:r>
          </a:p>
        </p:txBody>
      </p:sp>
      <p:sp>
        <p:nvSpPr>
          <p:cNvPr id="3" name="Content Placeholder 2">
            <a:extLst>
              <a:ext uri="{FF2B5EF4-FFF2-40B4-BE49-F238E27FC236}">
                <a16:creationId xmlns:a16="http://schemas.microsoft.com/office/drawing/2014/main" id="{D3AB8635-2894-3449-BEA1-1F15200501C7}"/>
              </a:ext>
            </a:extLst>
          </p:cNvPr>
          <p:cNvSpPr>
            <a:spLocks noGrp="1"/>
          </p:cNvSpPr>
          <p:nvPr>
            <p:ph idx="1"/>
          </p:nvPr>
        </p:nvSpPr>
        <p:spPr/>
        <p:txBody>
          <a:bodyPr/>
          <a:lstStyle/>
          <a:p>
            <a:r>
              <a:rPr lang="en-US" dirty="0"/>
              <a:t>We already knew that disrupting the entire gene product arrested embryo development.</a:t>
            </a:r>
          </a:p>
          <a:p>
            <a:r>
              <a:rPr lang="en-US" dirty="0"/>
              <a:t>We learned that an edit which mirrors the </a:t>
            </a:r>
            <a:r>
              <a:rPr lang="en-US" i="1" dirty="0"/>
              <a:t>in vivo</a:t>
            </a:r>
            <a:r>
              <a:rPr lang="en-US" dirty="0"/>
              <a:t> mutation also prevents normal development.</a:t>
            </a:r>
          </a:p>
          <a:p>
            <a:r>
              <a:rPr lang="en-US" dirty="0"/>
              <a:t>This is strong evidence that the mutation identified in the IFT80 gene prevents embryonic development by disrupting hedgehog signaling in the early embryo.</a:t>
            </a:r>
          </a:p>
        </p:txBody>
      </p:sp>
    </p:spTree>
    <p:extLst>
      <p:ext uri="{BB962C8B-B14F-4D97-AF65-F5344CB8AC3E}">
        <p14:creationId xmlns:p14="http://schemas.microsoft.com/office/powerpoint/2010/main" val="1580063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E1698D-A7B7-A64A-9507-16AB0C215B97}"/>
              </a:ext>
            </a:extLst>
          </p:cNvPr>
          <p:cNvSpPr>
            <a:spLocks noGrp="1"/>
          </p:cNvSpPr>
          <p:nvPr>
            <p:ph type="title"/>
          </p:nvPr>
        </p:nvSpPr>
        <p:spPr/>
        <p:txBody>
          <a:bodyPr>
            <a:normAutofit/>
          </a:bodyPr>
          <a:lstStyle/>
          <a:p>
            <a:r>
              <a:rPr lang="en-US" dirty="0"/>
              <a:t>What else could be done?</a:t>
            </a:r>
          </a:p>
        </p:txBody>
      </p:sp>
      <p:sp>
        <p:nvSpPr>
          <p:cNvPr id="5" name="Content Placeholder 4">
            <a:extLst>
              <a:ext uri="{FF2B5EF4-FFF2-40B4-BE49-F238E27FC236}">
                <a16:creationId xmlns:a16="http://schemas.microsoft.com/office/drawing/2014/main" id="{CF321FF0-6BFD-5E4D-B330-31FDE4BF4968}"/>
              </a:ext>
            </a:extLst>
          </p:cNvPr>
          <p:cNvSpPr>
            <a:spLocks noGrp="1"/>
          </p:cNvSpPr>
          <p:nvPr>
            <p:ph sz="half" idx="1"/>
          </p:nvPr>
        </p:nvSpPr>
        <p:spPr/>
        <p:txBody>
          <a:bodyPr/>
          <a:lstStyle/>
          <a:p>
            <a:r>
              <a:rPr lang="en-US" dirty="0"/>
              <a:t>Haplotype carrier bulls could be genotyped with a custom assay to confirm that they carry the frameshift.</a:t>
            </a:r>
          </a:p>
          <a:p>
            <a:r>
              <a:rPr lang="en-US" dirty="0"/>
              <a:t>A tag SNP will be added to the net round of chips to track the causal instead of a haplotype.</a:t>
            </a:r>
          </a:p>
        </p:txBody>
      </p:sp>
      <p:sp>
        <p:nvSpPr>
          <p:cNvPr id="6" name="Content Placeholder 5">
            <a:extLst>
              <a:ext uri="{FF2B5EF4-FFF2-40B4-BE49-F238E27FC236}">
                <a16:creationId xmlns:a16="http://schemas.microsoft.com/office/drawing/2014/main" id="{4AC2F246-F511-E74A-BF42-C99783E4D2A7}"/>
              </a:ext>
            </a:extLst>
          </p:cNvPr>
          <p:cNvSpPr>
            <a:spLocks noGrp="1"/>
          </p:cNvSpPr>
          <p:nvPr>
            <p:ph sz="half" idx="2"/>
          </p:nvPr>
        </p:nvSpPr>
        <p:spPr/>
        <p:txBody>
          <a:bodyPr/>
          <a:lstStyle/>
          <a:p>
            <a:r>
              <a:rPr lang="en-US" dirty="0"/>
              <a:t>Edited embryos could be implanted into recipient cows and pregnancy status monitored.</a:t>
            </a:r>
          </a:p>
          <a:p>
            <a:r>
              <a:rPr lang="en-US" dirty="0"/>
              <a:t>We could attempt to rescue the phenotype in knockout embryos.</a:t>
            </a:r>
          </a:p>
        </p:txBody>
      </p:sp>
      <p:sp>
        <p:nvSpPr>
          <p:cNvPr id="2" name="TextBox 1">
            <a:extLst>
              <a:ext uri="{FF2B5EF4-FFF2-40B4-BE49-F238E27FC236}">
                <a16:creationId xmlns:a16="http://schemas.microsoft.com/office/drawing/2014/main" id="{1B691B66-4608-6C4E-A99C-738EF7BAA484}"/>
              </a:ext>
            </a:extLst>
          </p:cNvPr>
          <p:cNvSpPr txBox="1"/>
          <p:nvPr/>
        </p:nvSpPr>
        <p:spPr>
          <a:xfrm>
            <a:off x="7790775" y="3415490"/>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74590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0BB69-26D9-4E4E-92C0-6D72423EE5DC}"/>
              </a:ext>
            </a:extLst>
          </p:cNvPr>
          <p:cNvSpPr>
            <a:spLocks noGrp="1"/>
          </p:cNvSpPr>
          <p:nvPr>
            <p:ph type="title"/>
          </p:nvPr>
        </p:nvSpPr>
        <p:spPr/>
        <p:txBody>
          <a:bodyPr>
            <a:normAutofit/>
          </a:bodyPr>
          <a:lstStyle/>
          <a:p>
            <a:r>
              <a:rPr lang="en-US" dirty="0"/>
              <a:t>This not a dairy-specific problem!</a:t>
            </a:r>
          </a:p>
        </p:txBody>
      </p:sp>
      <p:sp>
        <p:nvSpPr>
          <p:cNvPr id="5" name="Content Placeholder 4">
            <a:extLst>
              <a:ext uri="{FF2B5EF4-FFF2-40B4-BE49-F238E27FC236}">
                <a16:creationId xmlns:a16="http://schemas.microsoft.com/office/drawing/2014/main" id="{151CA0A3-6D86-2A48-B806-0C4247A1B926}"/>
              </a:ext>
            </a:extLst>
          </p:cNvPr>
          <p:cNvSpPr>
            <a:spLocks noGrp="1"/>
          </p:cNvSpPr>
          <p:nvPr>
            <p:ph sz="half" idx="1"/>
          </p:nvPr>
        </p:nvSpPr>
        <p:spPr/>
        <p:txBody>
          <a:bodyPr/>
          <a:lstStyle/>
          <a:p>
            <a:r>
              <a:rPr lang="en-US" dirty="0"/>
              <a:t>Beef cattle</a:t>
            </a:r>
          </a:p>
          <a:p>
            <a:pPr marL="459306" lvl="1" indent="0">
              <a:buNone/>
            </a:pPr>
            <a:r>
              <a:rPr lang="en-US" dirty="0" err="1"/>
              <a:t>Jenko</a:t>
            </a:r>
            <a:r>
              <a:rPr lang="en-US" dirty="0"/>
              <a:t> et al. </a:t>
            </a:r>
            <a:r>
              <a:rPr lang="en-US" dirty="0">
                <a:solidFill>
                  <a:schemeClr val="tx2"/>
                </a:solidFill>
              </a:rPr>
              <a:t>(2019; PMID:  30836944)</a:t>
            </a:r>
            <a:r>
              <a:rPr lang="en-US" dirty="0"/>
              <a:t> reported 1 new lethal and 2 new semi-lethal haplotypes</a:t>
            </a:r>
          </a:p>
          <a:p>
            <a:r>
              <a:rPr lang="en-US" dirty="0"/>
              <a:t>Poultry</a:t>
            </a:r>
          </a:p>
          <a:p>
            <a:pPr marL="459306" lvl="1" indent="0">
              <a:buNone/>
            </a:pPr>
            <a:r>
              <a:rPr lang="en-US" dirty="0" err="1"/>
              <a:t>Youngworth</a:t>
            </a:r>
            <a:r>
              <a:rPr lang="en-US" dirty="0"/>
              <a:t> and Delany </a:t>
            </a:r>
            <a:r>
              <a:rPr lang="en-US" dirty="0">
                <a:solidFill>
                  <a:schemeClr val="tx2"/>
                </a:solidFill>
              </a:rPr>
              <a:t>(2019; PMID: 31075853)</a:t>
            </a:r>
            <a:r>
              <a:rPr lang="en-US" dirty="0"/>
              <a:t> identified the causal variant for the Wingless-2 developmental syndrome</a:t>
            </a:r>
          </a:p>
          <a:p>
            <a:pPr lvl="1"/>
            <a:endParaRPr lang="en-US" dirty="0"/>
          </a:p>
          <a:p>
            <a:endParaRPr lang="en-US" dirty="0"/>
          </a:p>
        </p:txBody>
      </p:sp>
      <p:sp>
        <p:nvSpPr>
          <p:cNvPr id="6" name="Content Placeholder 5">
            <a:extLst>
              <a:ext uri="{FF2B5EF4-FFF2-40B4-BE49-F238E27FC236}">
                <a16:creationId xmlns:a16="http://schemas.microsoft.com/office/drawing/2014/main" id="{94261F4B-409E-284C-AB2F-35BC4FF2F2D5}"/>
              </a:ext>
            </a:extLst>
          </p:cNvPr>
          <p:cNvSpPr>
            <a:spLocks noGrp="1"/>
          </p:cNvSpPr>
          <p:nvPr>
            <p:ph sz="half" idx="2"/>
          </p:nvPr>
        </p:nvSpPr>
        <p:spPr/>
        <p:txBody>
          <a:bodyPr/>
          <a:lstStyle/>
          <a:p>
            <a:r>
              <a:rPr lang="en-US" dirty="0"/>
              <a:t>Pigs</a:t>
            </a:r>
          </a:p>
          <a:p>
            <a:pPr marL="459306" lvl="1" indent="0">
              <a:buNone/>
            </a:pPr>
            <a:r>
              <a:rPr lang="en-US" dirty="0"/>
              <a:t>Derks et al. </a:t>
            </a:r>
            <a:r>
              <a:rPr lang="en-US" dirty="0">
                <a:solidFill>
                  <a:schemeClr val="tx2"/>
                </a:solidFill>
              </a:rPr>
              <a:t>(2019; PMID: 30875370)</a:t>
            </a:r>
            <a:r>
              <a:rPr lang="en-US" dirty="0"/>
              <a:t> found 5 relatively common recessive lethal haplotypes in 2 commercial populations</a:t>
            </a:r>
          </a:p>
          <a:p>
            <a:endParaRPr lang="en-US" dirty="0"/>
          </a:p>
        </p:txBody>
      </p:sp>
    </p:spTree>
    <p:extLst>
      <p:ext uri="{BB962C8B-B14F-4D97-AF65-F5344CB8AC3E}">
        <p14:creationId xmlns:p14="http://schemas.microsoft.com/office/powerpoint/2010/main" val="2803869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Conclusions</a:t>
            </a:r>
            <a:endParaRPr lang="en-US" dirty="0"/>
          </a:p>
        </p:txBody>
      </p:sp>
      <p:sp>
        <p:nvSpPr>
          <p:cNvPr id="3" name="Content Placeholder 2"/>
          <p:cNvSpPr>
            <a:spLocks noGrp="1"/>
          </p:cNvSpPr>
          <p:nvPr>
            <p:ph idx="1"/>
          </p:nvPr>
        </p:nvSpPr>
        <p:spPr/>
        <p:txBody>
          <a:bodyPr>
            <a:normAutofit lnSpcReduction="10000"/>
          </a:bodyPr>
          <a:lstStyle/>
          <a:p>
            <a:r>
              <a:rPr lang="en-US" dirty="0"/>
              <a:t>Mendelian genetic disorders are responsible for </a:t>
            </a:r>
            <a:r>
              <a:rPr lang="en-US" u="sng" dirty="0">
                <a:solidFill>
                  <a:srgbClr val="00337F"/>
                </a:solidFill>
              </a:rPr>
              <a:t>economic losses</a:t>
            </a:r>
            <a:r>
              <a:rPr lang="en-US" dirty="0">
                <a:solidFill>
                  <a:srgbClr val="00523C"/>
                </a:solidFill>
              </a:rPr>
              <a:t> </a:t>
            </a:r>
            <a:r>
              <a:rPr lang="en-US" dirty="0"/>
              <a:t>to dairy farmers</a:t>
            </a:r>
          </a:p>
          <a:p>
            <a:r>
              <a:rPr lang="en-US" dirty="0"/>
              <a:t>As technology improves we are </a:t>
            </a:r>
            <a:r>
              <a:rPr lang="en-US" u="sng" dirty="0">
                <a:solidFill>
                  <a:srgbClr val="00337F"/>
                </a:solidFill>
              </a:rPr>
              <a:t>identifying more</a:t>
            </a:r>
            <a:r>
              <a:rPr lang="en-US" dirty="0">
                <a:solidFill>
                  <a:srgbClr val="00337F"/>
                </a:solidFill>
              </a:rPr>
              <a:t> </a:t>
            </a:r>
            <a:r>
              <a:rPr lang="en-US" dirty="0"/>
              <a:t>recessive defects</a:t>
            </a:r>
          </a:p>
          <a:p>
            <a:r>
              <a:rPr lang="en-US" dirty="0"/>
              <a:t>CRISPR-Cas9 knockouts can be used for </a:t>
            </a:r>
            <a:r>
              <a:rPr lang="en-US" u="sng" dirty="0">
                <a:solidFill>
                  <a:schemeClr val="tx2"/>
                </a:solidFill>
              </a:rPr>
              <a:t>functional validation </a:t>
            </a:r>
            <a:r>
              <a:rPr lang="en-US" dirty="0"/>
              <a:t>of candidate mutations</a:t>
            </a:r>
          </a:p>
          <a:p>
            <a:r>
              <a:rPr lang="en-US" dirty="0"/>
              <a:t>A frameshift in IFT80 at 107,172,615 </a:t>
            </a:r>
            <a:r>
              <a:rPr lang="en-US" dirty="0" err="1"/>
              <a:t>bp</a:t>
            </a:r>
            <a:r>
              <a:rPr lang="en-US" dirty="0"/>
              <a:t> (p.Leu381fs) disrupts </a:t>
            </a:r>
            <a:r>
              <a:rPr lang="en-US" dirty="0" err="1"/>
              <a:t>wnt</a:t>
            </a:r>
            <a:r>
              <a:rPr lang="en-US" dirty="0"/>
              <a:t> and hedgehog signaling, and is responsible for the death of homozygous embryos</a:t>
            </a:r>
          </a:p>
          <a:p>
            <a:r>
              <a:rPr lang="en-US" dirty="0"/>
              <a:t>A tag SNP will be used to track the causal mutation</a:t>
            </a:r>
          </a:p>
        </p:txBody>
      </p:sp>
    </p:spTree>
    <p:extLst>
      <p:ext uri="{BB962C8B-B14F-4D97-AF65-F5344CB8AC3E}">
        <p14:creationId xmlns:p14="http://schemas.microsoft.com/office/powerpoint/2010/main" val="3418564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3F08C-1EC6-8A45-AEF4-88100D3B796C}"/>
              </a:ext>
            </a:extLst>
          </p:cNvPr>
          <p:cNvSpPr>
            <a:spLocks noGrp="1"/>
          </p:cNvSpPr>
          <p:nvPr>
            <p:ph type="title"/>
          </p:nvPr>
        </p:nvSpPr>
        <p:spPr/>
        <p:txBody>
          <a:bodyPr>
            <a:normAutofit/>
          </a:bodyPr>
          <a:lstStyle/>
          <a:p>
            <a:r>
              <a:rPr lang="en-US" dirty="0"/>
              <a:t>Acknowledgments</a:t>
            </a:r>
          </a:p>
        </p:txBody>
      </p:sp>
      <p:sp>
        <p:nvSpPr>
          <p:cNvPr id="5" name="Content Placeholder 4">
            <a:extLst>
              <a:ext uri="{FF2B5EF4-FFF2-40B4-BE49-F238E27FC236}">
                <a16:creationId xmlns:a16="http://schemas.microsoft.com/office/drawing/2014/main" id="{440899BA-ABB6-C949-803A-8A3743AEE206}"/>
              </a:ext>
            </a:extLst>
          </p:cNvPr>
          <p:cNvSpPr>
            <a:spLocks noGrp="1"/>
          </p:cNvSpPr>
          <p:nvPr>
            <p:ph idx="1"/>
          </p:nvPr>
        </p:nvSpPr>
        <p:spPr/>
        <p:txBody>
          <a:bodyPr/>
          <a:lstStyle/>
          <a:p>
            <a:r>
              <a:rPr lang="en-US" u="sng" dirty="0">
                <a:solidFill>
                  <a:srgbClr val="00337F"/>
                </a:solidFill>
              </a:rPr>
              <a:t>Mr. Kenneth </a:t>
            </a:r>
            <a:r>
              <a:rPr lang="en-US" u="sng" dirty="0" err="1">
                <a:solidFill>
                  <a:srgbClr val="00337F"/>
                </a:solidFill>
              </a:rPr>
              <a:t>Shallop</a:t>
            </a:r>
            <a:r>
              <a:rPr lang="en-US" dirty="0"/>
              <a:t>, and </a:t>
            </a:r>
            <a:r>
              <a:rPr lang="en-US" u="sng" dirty="0">
                <a:solidFill>
                  <a:srgbClr val="00337F"/>
                </a:solidFill>
              </a:rPr>
              <a:t>Dr. Steve Schroeder</a:t>
            </a:r>
            <a:r>
              <a:rPr lang="en-US" dirty="0"/>
              <a:t> of AGIL assisted with DNA extraction, sequencing, and alignment of resulting reads.</a:t>
            </a:r>
          </a:p>
          <a:p>
            <a:r>
              <a:rPr lang="en-US" dirty="0"/>
              <a:t>The Council on Dairy Cattle Breeding (Bowie, MD) provided access to the National Dairy Database for testing fertility effects and identifying candidate HH2 regions.</a:t>
            </a:r>
          </a:p>
          <a:p>
            <a:r>
              <a:rPr lang="en-US" dirty="0"/>
              <a:t>Access to SNP genotypes and DNA for sequencing was provided by the </a:t>
            </a:r>
            <a:r>
              <a:rPr lang="en-US" u="sng" dirty="0">
                <a:solidFill>
                  <a:srgbClr val="00337F"/>
                </a:solidFill>
              </a:rPr>
              <a:t>Collaborative Dairy DNA Repository</a:t>
            </a:r>
            <a:r>
              <a:rPr lang="en-US" dirty="0"/>
              <a:t> (Verona, WI).</a:t>
            </a:r>
          </a:p>
          <a:p>
            <a:r>
              <a:rPr lang="en-US" dirty="0"/>
              <a:t>Data from Run 7 of the the </a:t>
            </a:r>
            <a:r>
              <a:rPr lang="en-US" u="sng" dirty="0">
                <a:solidFill>
                  <a:srgbClr val="00337F"/>
                </a:solidFill>
              </a:rPr>
              <a:t>1000 Bull Genomes Project </a:t>
            </a:r>
            <a:r>
              <a:rPr lang="en-US" dirty="0"/>
              <a:t>were used for independent validation of HH2.</a:t>
            </a:r>
          </a:p>
        </p:txBody>
      </p:sp>
    </p:spTree>
    <p:extLst>
      <p:ext uri="{BB962C8B-B14F-4D97-AF65-F5344CB8AC3E}">
        <p14:creationId xmlns:p14="http://schemas.microsoft.com/office/powerpoint/2010/main" val="73321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a:t>
            </a:r>
          </a:p>
        </p:txBody>
      </p:sp>
      <p:sp>
        <p:nvSpPr>
          <p:cNvPr id="3" name="Content Placeholder 2"/>
          <p:cNvSpPr>
            <a:spLocks noGrp="1"/>
          </p:cNvSpPr>
          <p:nvPr>
            <p:ph idx="1"/>
          </p:nvPr>
        </p:nvSpPr>
        <p:spPr/>
        <p:txBody>
          <a:bodyPr/>
          <a:lstStyle/>
          <a:p>
            <a:r>
              <a:rPr lang="en-US" dirty="0" err="1"/>
              <a:t>Bickhart</a:t>
            </a:r>
            <a:r>
              <a:rPr lang="en-US" dirty="0"/>
              <a:t>: ARS project 5090-31000-026-00-D</a:t>
            </a:r>
          </a:p>
          <a:p>
            <a:r>
              <a:rPr lang="en-US" dirty="0" err="1"/>
              <a:t>Bickhart</a:t>
            </a:r>
            <a:r>
              <a:rPr lang="en-US" dirty="0"/>
              <a:t> and Cole: AFRI Grant 2016-67015-24886</a:t>
            </a:r>
          </a:p>
          <a:p>
            <a:r>
              <a:rPr lang="en-US" dirty="0"/>
              <a:t>Cole, Hutchison, and Null: ARS project 8042-31000-002-00-D</a:t>
            </a:r>
          </a:p>
          <a:p>
            <a:r>
              <a:rPr lang="en-US" dirty="0"/>
              <a:t>Cole and Ortega: NIH and USDA-NIFA Dual-Purpose R01 Grant 4097656</a:t>
            </a:r>
          </a:p>
          <a:p>
            <a:r>
              <a:rPr lang="en-US" dirty="0"/>
              <a:t>USDA is an equal opportunity provider and employer. 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3406882A-0C92-E447-AB7E-9AB1DB4021EB}"/>
              </a:ext>
            </a:extLst>
          </p:cNvPr>
          <p:cNvSpPr>
            <a:spLocks noGrp="1"/>
          </p:cNvSpPr>
          <p:nvPr>
            <p:ph idx="1"/>
          </p:nvPr>
        </p:nvSpPr>
        <p:spPr/>
        <p:txBody>
          <a:bodyPr/>
          <a:lstStyle/>
          <a:p>
            <a:endParaRPr lang="en-US"/>
          </a:p>
        </p:txBody>
      </p:sp>
      <p:pic>
        <p:nvPicPr>
          <p:cNvPr id="4098" name="Picture 2" descr="https://scontent-iad3-1.xx.fbcdn.net/v/t1.0-9/284993_10151205085954274_1514695762_n.jpg?oh=a2e6ba8269e16eb97977977439c4bd35&amp;oe=57AC5E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29" y="1390652"/>
            <a:ext cx="11641541" cy="5481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74E1143-9500-B744-BD12-BE238419698C}"/>
              </a:ext>
            </a:extLst>
          </p:cNvPr>
          <p:cNvSpPr/>
          <p:nvPr/>
        </p:nvSpPr>
        <p:spPr>
          <a:xfrm>
            <a:off x="275229" y="6553739"/>
            <a:ext cx="8199808" cy="318100"/>
          </a:xfrm>
          <a:prstGeom prst="rect">
            <a:avLst/>
          </a:prstGeom>
        </p:spPr>
        <p:txBody>
          <a:bodyPr wrap="square">
            <a:spAutoFit/>
          </a:bodyPr>
          <a:lstStyle/>
          <a:p>
            <a:r>
              <a:rPr lang="en-US" sz="1467" b="1" dirty="0">
                <a:solidFill>
                  <a:schemeClr val="bg1"/>
                </a:solidFill>
              </a:rPr>
              <a:t>Foundation of Gregor Mendel’s greenhouse, Brno, Czech Republic.</a:t>
            </a:r>
          </a:p>
        </p:txBody>
      </p:sp>
    </p:spTree>
    <p:extLst>
      <p:ext uri="{BB962C8B-B14F-4D97-AF65-F5344CB8AC3E}">
        <p14:creationId xmlns:p14="http://schemas.microsoft.com/office/powerpoint/2010/main" val="307394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How are haplotypes affecting fertility detected?</a:t>
            </a:r>
          </a:p>
        </p:txBody>
      </p:sp>
      <p:sp>
        <p:nvSpPr>
          <p:cNvPr id="5" name="Content Placeholder 4"/>
          <p:cNvSpPr>
            <a:spLocks noGrp="1"/>
          </p:cNvSpPr>
          <p:nvPr>
            <p:ph idx="1"/>
          </p:nvPr>
        </p:nvSpPr>
        <p:spPr/>
        <p:txBody>
          <a:bodyPr/>
          <a:lstStyle/>
          <a:p>
            <a:pPr>
              <a:lnSpc>
                <a:spcPct val="100000"/>
              </a:lnSpc>
              <a:spcBef>
                <a:spcPts val="500"/>
              </a:spcBef>
              <a:spcAft>
                <a:spcPts val="500"/>
              </a:spcAft>
            </a:pPr>
            <a:r>
              <a:rPr lang="en-US" dirty="0"/>
              <a:t>Lethal haplotypes are blocks that never appear as homozygotes even though a substantial number are expected</a:t>
            </a:r>
          </a:p>
          <a:p>
            <a:pPr>
              <a:lnSpc>
                <a:spcPct val="100000"/>
              </a:lnSpc>
              <a:spcBef>
                <a:spcPts val="500"/>
              </a:spcBef>
              <a:spcAft>
                <a:spcPts val="500"/>
              </a:spcAft>
            </a:pPr>
            <a:r>
              <a:rPr lang="en-US" dirty="0"/>
              <a:t>Fertility data used to determine if carrier</a:t>
            </a:r>
            <a:r>
              <a:rPr lang="en-US" sz="1300" dirty="0"/>
              <a:t> </a:t>
            </a:r>
            <a:r>
              <a:rPr lang="en-US" dirty="0">
                <a:sym typeface="Symbol"/>
              </a:rPr>
              <a:t></a:t>
            </a:r>
            <a:r>
              <a:rPr lang="en-US" sz="1300" dirty="0">
                <a:sym typeface="Symbol"/>
              </a:rPr>
              <a:t> </a:t>
            </a:r>
            <a:r>
              <a:rPr lang="en-US" dirty="0"/>
              <a:t>carrier matings have reduced fertility</a:t>
            </a:r>
          </a:p>
          <a:p>
            <a:pPr lvl="1">
              <a:lnSpc>
                <a:spcPct val="100000"/>
              </a:lnSpc>
              <a:spcAft>
                <a:spcPts val="500"/>
              </a:spcAft>
            </a:pPr>
            <a:r>
              <a:rPr lang="en-US" dirty="0">
                <a:solidFill>
                  <a:srgbClr val="244270"/>
                </a:solidFill>
              </a:rPr>
              <a:t>Identifies recessives with effects early in gestation</a:t>
            </a:r>
          </a:p>
          <a:p>
            <a:pPr>
              <a:lnSpc>
                <a:spcPct val="100000"/>
              </a:lnSpc>
              <a:spcBef>
                <a:spcPts val="500"/>
              </a:spcBef>
              <a:spcAft>
                <a:spcPts val="500"/>
              </a:spcAft>
            </a:pPr>
            <a:r>
              <a:rPr lang="en-US" dirty="0"/>
              <a:t>Dystocia data can be used to check for effects on stillbirth rates</a:t>
            </a:r>
          </a:p>
          <a:p>
            <a:pPr lvl="1">
              <a:lnSpc>
                <a:spcPct val="100000"/>
              </a:lnSpc>
              <a:spcAft>
                <a:spcPts val="500"/>
              </a:spcAft>
            </a:pPr>
            <a:r>
              <a:rPr lang="en-US" dirty="0">
                <a:solidFill>
                  <a:srgbClr val="244270"/>
                </a:solidFill>
              </a:rPr>
              <a:t>Identifies recessives with effects late in gestations</a:t>
            </a:r>
          </a:p>
          <a:p>
            <a:pPr>
              <a:lnSpc>
                <a:spcPct val="100000"/>
              </a:lnSpc>
              <a:spcBef>
                <a:spcPts val="500"/>
              </a:spcBef>
              <a:spcAft>
                <a:spcPts val="500"/>
              </a:spcAft>
            </a:pPr>
            <a:r>
              <a:rPr lang="en-US" dirty="0"/>
              <a:t>Methodology described in VanRaden et al. </a:t>
            </a:r>
            <a:r>
              <a:rPr lang="en-US" dirty="0">
                <a:solidFill>
                  <a:srgbClr val="00523C"/>
                </a:solidFill>
              </a:rPr>
              <a:t>(2011; PMID:  22118103)</a:t>
            </a:r>
          </a:p>
          <a:p>
            <a:pPr>
              <a:lnSpc>
                <a:spcPts val="2900"/>
              </a:lnSpc>
            </a:pPr>
            <a:endParaRPr lang="en-US" dirty="0"/>
          </a:p>
        </p:txBody>
      </p:sp>
    </p:spTree>
    <p:extLst>
      <p:ext uri="{BB962C8B-B14F-4D97-AF65-F5344CB8AC3E}">
        <p14:creationId xmlns:p14="http://schemas.microsoft.com/office/powerpoint/2010/main" val="377704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Effects confirmed using fertility data</a:t>
            </a:r>
          </a:p>
        </p:txBody>
      </p:sp>
      <p:sp>
        <p:nvSpPr>
          <p:cNvPr id="3" name="Content Placeholder 2"/>
          <p:cNvSpPr>
            <a:spLocks noGrp="1"/>
          </p:cNvSpPr>
          <p:nvPr>
            <p:ph idx="1"/>
          </p:nvPr>
        </p:nvSpPr>
        <p:spPr>
          <a:xfrm>
            <a:off x="838200" y="1785165"/>
            <a:ext cx="10515600" cy="4351338"/>
          </a:xfrm>
        </p:spPr>
        <p:txBody>
          <a:bodyPr/>
          <a:lstStyle/>
          <a:p>
            <a:pPr>
              <a:lnSpc>
                <a:spcPct val="100000"/>
              </a:lnSpc>
              <a:spcBef>
                <a:spcPts val="500"/>
              </a:spcBef>
              <a:spcAft>
                <a:spcPts val="500"/>
              </a:spcAft>
            </a:pPr>
            <a:r>
              <a:rPr lang="en-US" dirty="0"/>
              <a:t>Carrier-to-</a:t>
            </a:r>
            <a:r>
              <a:rPr lang="en-US" sz="1300" dirty="0"/>
              <a:t> </a:t>
            </a:r>
            <a:r>
              <a:rPr lang="en-US" dirty="0"/>
              <a:t>carrier </a:t>
            </a:r>
            <a:r>
              <a:rPr lang="en-US" dirty="0" err="1"/>
              <a:t>matings</a:t>
            </a:r>
            <a:r>
              <a:rPr lang="en-US" dirty="0"/>
              <a:t> are tested for effects on conception rate and stillbirth</a:t>
            </a:r>
          </a:p>
          <a:p>
            <a:pPr lvl="1">
              <a:lnSpc>
                <a:spcPct val="100000"/>
              </a:lnSpc>
              <a:spcAft>
                <a:spcPts val="500"/>
              </a:spcAft>
            </a:pPr>
            <a:r>
              <a:rPr lang="en-US" dirty="0"/>
              <a:t>Early embryonic losses show conception rate effects (e.g., </a:t>
            </a:r>
            <a:r>
              <a:rPr lang="en-US" dirty="0">
                <a:solidFill>
                  <a:srgbClr val="00337F"/>
                </a:solidFill>
              </a:rPr>
              <a:t>HH2</a:t>
            </a:r>
            <a:r>
              <a:rPr lang="en-US" dirty="0"/>
              <a:t> and </a:t>
            </a:r>
            <a:r>
              <a:rPr lang="en-US" dirty="0">
                <a:solidFill>
                  <a:srgbClr val="00337F"/>
                </a:solidFill>
              </a:rPr>
              <a:t>JH1</a:t>
            </a:r>
            <a:r>
              <a:rPr lang="en-US" dirty="0"/>
              <a:t>)</a:t>
            </a:r>
          </a:p>
          <a:p>
            <a:pPr lvl="1">
              <a:lnSpc>
                <a:spcPct val="100000"/>
              </a:lnSpc>
              <a:spcAft>
                <a:spcPts val="500"/>
              </a:spcAft>
            </a:pPr>
            <a:r>
              <a:rPr lang="en-US" dirty="0"/>
              <a:t>Some variants show stillbirth effects (e.g., </a:t>
            </a:r>
            <a:r>
              <a:rPr lang="en-US" dirty="0">
                <a:solidFill>
                  <a:srgbClr val="00337F"/>
                </a:solidFill>
              </a:rPr>
              <a:t>BH2</a:t>
            </a:r>
            <a:r>
              <a:rPr lang="en-US" dirty="0"/>
              <a:t> and </a:t>
            </a:r>
            <a:r>
              <a:rPr lang="en-US" dirty="0">
                <a:solidFill>
                  <a:srgbClr val="00337F"/>
                </a:solidFill>
              </a:rPr>
              <a:t>HCD</a:t>
            </a:r>
            <a:r>
              <a:rPr lang="en-US" dirty="0"/>
              <a:t>)</a:t>
            </a:r>
          </a:p>
          <a:p>
            <a:pPr>
              <a:lnSpc>
                <a:spcPct val="100000"/>
              </a:lnSpc>
              <a:spcBef>
                <a:spcPts val="500"/>
              </a:spcBef>
              <a:spcAft>
                <a:spcPts val="500"/>
              </a:spcAft>
            </a:pPr>
            <a:r>
              <a:rPr lang="en-US" dirty="0"/>
              <a:t>For example, </a:t>
            </a:r>
            <a:r>
              <a:rPr lang="en-US" dirty="0" err="1"/>
              <a:t>matings</a:t>
            </a:r>
            <a:r>
              <a:rPr lang="en-US" dirty="0"/>
              <a:t> of AH1 carrier sires to cows with AH1 carrier maternal grandsires had 6.1% lower sire conception rate</a:t>
            </a:r>
          </a:p>
          <a:p>
            <a:pPr>
              <a:lnSpc>
                <a:spcPct val="100000"/>
              </a:lnSpc>
              <a:spcBef>
                <a:spcPts val="500"/>
              </a:spcBef>
              <a:spcAft>
                <a:spcPts val="500"/>
              </a:spcAft>
            </a:pPr>
            <a:r>
              <a:rPr lang="en-US" dirty="0">
                <a:solidFill>
                  <a:srgbClr val="00523C"/>
                </a:solidFill>
              </a:rPr>
              <a:t>Bioinformatics used to identify putative causal variants</a:t>
            </a:r>
          </a:p>
        </p:txBody>
      </p:sp>
    </p:spTree>
    <p:extLst>
      <p:ext uri="{BB962C8B-B14F-4D97-AF65-F5344CB8AC3E}">
        <p14:creationId xmlns:p14="http://schemas.microsoft.com/office/powerpoint/2010/main" val="75545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76"/>
          <p:cNvGraphicFramePr>
            <a:graphicFrameLocks/>
          </p:cNvGraphicFramePr>
          <p:nvPr>
            <p:extLst>
              <p:ext uri="{D42A27DB-BD31-4B8C-83A1-F6EECF244321}">
                <p14:modId xmlns:p14="http://schemas.microsoft.com/office/powerpoint/2010/main" val="1506638400"/>
              </p:ext>
            </p:extLst>
          </p:nvPr>
        </p:nvGraphicFramePr>
        <p:xfrm>
          <a:off x="353186" y="1100907"/>
          <a:ext cx="11243729" cy="5102763"/>
        </p:xfrm>
        <a:graphic>
          <a:graphicData uri="http://schemas.openxmlformats.org/drawingml/2006/table">
            <a:tbl>
              <a:tblPr/>
              <a:tblGrid>
                <a:gridCol w="789543">
                  <a:extLst>
                    <a:ext uri="{9D8B030D-6E8A-4147-A177-3AD203B41FA5}">
                      <a16:colId xmlns:a16="http://schemas.microsoft.com/office/drawing/2014/main" val="20000"/>
                    </a:ext>
                  </a:extLst>
                </a:gridCol>
                <a:gridCol w="4356325">
                  <a:extLst>
                    <a:ext uri="{9D8B030D-6E8A-4147-A177-3AD203B41FA5}">
                      <a16:colId xmlns:a16="http://schemas.microsoft.com/office/drawing/2014/main" val="20001"/>
                    </a:ext>
                  </a:extLst>
                </a:gridCol>
                <a:gridCol w="1538515">
                  <a:extLst>
                    <a:ext uri="{9D8B030D-6E8A-4147-A177-3AD203B41FA5}">
                      <a16:colId xmlns:a16="http://schemas.microsoft.com/office/drawing/2014/main" val="20002"/>
                    </a:ext>
                  </a:extLst>
                </a:gridCol>
                <a:gridCol w="1611085">
                  <a:extLst>
                    <a:ext uri="{9D8B030D-6E8A-4147-A177-3AD203B41FA5}">
                      <a16:colId xmlns:a16="http://schemas.microsoft.com/office/drawing/2014/main" val="20003"/>
                    </a:ext>
                  </a:extLst>
                </a:gridCol>
                <a:gridCol w="2061028">
                  <a:extLst>
                    <a:ext uri="{9D8B030D-6E8A-4147-A177-3AD203B41FA5}">
                      <a16:colId xmlns:a16="http://schemas.microsoft.com/office/drawing/2014/main" val="20004"/>
                    </a:ext>
                  </a:extLst>
                </a:gridCol>
                <a:gridCol w="887233">
                  <a:extLst>
                    <a:ext uri="{9D8B030D-6E8A-4147-A177-3AD203B41FA5}">
                      <a16:colId xmlns:a16="http://schemas.microsoft.com/office/drawing/2014/main" val="20005"/>
                    </a:ext>
                  </a:extLst>
                </a:gridCol>
              </a:tblGrid>
              <a:tr h="749385">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err="1">
                          <a:ln>
                            <a:noFill/>
                          </a:ln>
                          <a:solidFill>
                            <a:srgbClr val="244270"/>
                          </a:solidFill>
                          <a:effectLst/>
                          <a:latin typeface="+mn-lt"/>
                          <a:ea typeface="Arial Unicode MS" pitchFamily="34" charset="-128"/>
                        </a:rPr>
                        <a:t>Haplo</a:t>
                      </a:r>
                      <a:r>
                        <a:rPr kumimoji="0" lang="en-US" sz="1800" b="1" i="0" u="none" strike="noStrike" cap="none" normalizeH="0" baseline="0" dirty="0">
                          <a:ln>
                            <a:noFill/>
                          </a:ln>
                          <a:solidFill>
                            <a:srgbClr val="244270"/>
                          </a:solidFill>
                          <a:effectLst/>
                          <a:latin typeface="+mn-lt"/>
                          <a:ea typeface="Arial Unicode MS" pitchFamily="34" charset="-128"/>
                        </a:rPr>
                        <a:t>-</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a:ln>
                            <a:noFill/>
                          </a:ln>
                          <a:solidFill>
                            <a:srgbClr val="244270"/>
                          </a:solidFill>
                          <a:effectLst/>
                          <a:latin typeface="+mn-lt"/>
                          <a:ea typeface="Arial Unicode MS" pitchFamily="34" charset="-128"/>
                        </a:rPr>
                        <a:t>type</a:t>
                      </a:r>
                    </a:p>
                  </a:txBody>
                  <a:tcPr marL="0" marR="0" marT="0" marB="36576"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a:ln>
                            <a:noFill/>
                          </a:ln>
                          <a:solidFill>
                            <a:srgbClr val="244270"/>
                          </a:solidFill>
                          <a:effectLst/>
                          <a:latin typeface="+mn-lt"/>
                          <a:ea typeface="Arial Unicode MS" pitchFamily="34" charset="-128"/>
                          <a:cs typeface="Times New Roman" charset="0"/>
                        </a:rPr>
                        <a:t>Functional/</a:t>
                      </a:r>
                      <a:r>
                        <a:rPr kumimoji="0" lang="en-US" sz="1800" b="1" i="1" u="none" strike="noStrike" cap="none" normalizeH="0" baseline="0" dirty="0">
                          <a:ln>
                            <a:noFill/>
                          </a:ln>
                          <a:solidFill>
                            <a:srgbClr val="244270"/>
                          </a:solidFill>
                          <a:effectLst/>
                          <a:latin typeface="+mn-lt"/>
                          <a:ea typeface="Arial Unicode MS" pitchFamily="34" charset="-128"/>
                          <a:cs typeface="Times New Roman" charset="0"/>
                        </a:rPr>
                        <a:t>Gene</a:t>
                      </a:r>
                      <a:r>
                        <a:rPr kumimoji="0" lang="en-US" sz="1800" b="1" i="0" u="none" strike="noStrike" cap="none" normalizeH="0" baseline="0" dirty="0">
                          <a:ln>
                            <a:noFill/>
                          </a:ln>
                          <a:solidFill>
                            <a:srgbClr val="244270"/>
                          </a:solidFill>
                          <a:effectLst/>
                          <a:latin typeface="+mn-lt"/>
                          <a:ea typeface="Arial Unicode MS" pitchFamily="34" charset="-128"/>
                          <a:cs typeface="Times New Roman" charset="0"/>
                        </a:rPr>
                        <a:t> name</a:t>
                      </a:r>
                      <a:endParaRPr kumimoji="0" lang="en-US" sz="1800" b="1" i="0" u="none" strike="noStrike" cap="none" normalizeH="0" baseline="0" dirty="0">
                        <a:ln>
                          <a:noFill/>
                        </a:ln>
                        <a:solidFill>
                          <a:srgbClr val="244270"/>
                        </a:solidFill>
                        <a:effectLst/>
                        <a:latin typeface="+mn-lt"/>
                        <a:ea typeface="Arial Unicode MS" pitchFamily="34" charset="-128"/>
                      </a:endParaRPr>
                    </a:p>
                  </a:txBody>
                  <a:tcPr marL="304800" marR="0" marT="0" marB="36576"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a:ln>
                            <a:noFill/>
                          </a:ln>
                          <a:solidFill>
                            <a:srgbClr val="244270"/>
                          </a:solidFill>
                          <a:effectLst/>
                          <a:latin typeface="+mn-lt"/>
                          <a:ea typeface="Arial Unicode MS" pitchFamily="34" charset="-128"/>
                          <a:cs typeface="Times New Roman" charset="0"/>
                        </a:rPr>
                        <a:t>BTA</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a:ln>
                            <a:noFill/>
                          </a:ln>
                          <a:solidFill>
                            <a:srgbClr val="244270"/>
                          </a:solidFill>
                          <a:effectLst/>
                          <a:latin typeface="+mn-lt"/>
                          <a:ea typeface="Arial Unicode MS" pitchFamily="34" charset="-128"/>
                          <a:cs typeface="Times New Roman" charset="0"/>
                        </a:rPr>
                        <a:t>chromosome</a:t>
                      </a:r>
                      <a:endParaRPr kumimoji="0" lang="en-US" sz="1800" b="1" i="0" u="none" strike="noStrike" cap="none" normalizeH="0" baseline="0" dirty="0">
                        <a:ln>
                          <a:noFill/>
                        </a:ln>
                        <a:solidFill>
                          <a:srgbClr val="244270"/>
                        </a:solidFill>
                        <a:effectLst/>
                        <a:latin typeface="+mn-lt"/>
                        <a:ea typeface="Arial Unicode MS" pitchFamily="34" charset="-128"/>
                      </a:endParaRPr>
                    </a:p>
                  </a:txBody>
                  <a:tcPr marL="0" marR="0" marT="0" marB="36576"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a:ln>
                            <a:noFill/>
                          </a:ln>
                          <a:solidFill>
                            <a:srgbClr val="244270"/>
                          </a:solidFill>
                          <a:effectLst/>
                          <a:latin typeface="+mn-lt"/>
                          <a:ea typeface="Arial Unicode MS" pitchFamily="34" charset="-128"/>
                          <a:cs typeface="Times New Roman" charset="0"/>
                        </a:rPr>
                        <a:t>Location</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a:ln>
                            <a:noFill/>
                          </a:ln>
                          <a:solidFill>
                            <a:srgbClr val="244270"/>
                          </a:solidFill>
                          <a:effectLst/>
                          <a:latin typeface="+mn-lt"/>
                          <a:ea typeface="Arial Unicode MS" pitchFamily="34" charset="-128"/>
                          <a:cs typeface="Times New Roman" charset="0"/>
                        </a:rPr>
                        <a:t>(</a:t>
                      </a:r>
                      <a:r>
                        <a:rPr kumimoji="0" lang="en-US" sz="1800" b="1" i="0" u="none" strike="noStrike" cap="none" normalizeH="0" baseline="0" dirty="0" err="1">
                          <a:ln>
                            <a:noFill/>
                          </a:ln>
                          <a:solidFill>
                            <a:srgbClr val="244270"/>
                          </a:solidFill>
                          <a:effectLst/>
                          <a:latin typeface="+mn-lt"/>
                          <a:ea typeface="Arial Unicode MS" pitchFamily="34" charset="-128"/>
                          <a:cs typeface="Times New Roman" charset="0"/>
                        </a:rPr>
                        <a:t>Mbp</a:t>
                      </a:r>
                      <a:r>
                        <a:rPr kumimoji="0" lang="en-US" sz="1800" b="1" i="0" u="none" strike="noStrike" cap="none" normalizeH="0" baseline="0" dirty="0">
                          <a:ln>
                            <a:noFill/>
                          </a:ln>
                          <a:solidFill>
                            <a:srgbClr val="244270"/>
                          </a:solidFill>
                          <a:effectLst/>
                          <a:latin typeface="+mn-lt"/>
                          <a:ea typeface="Arial Unicode MS" pitchFamily="34" charset="-128"/>
                          <a:cs typeface="Times New Roman" charset="0"/>
                        </a:rPr>
                        <a:t>)</a:t>
                      </a:r>
                      <a:endParaRPr kumimoji="0" lang="en-US" sz="1800" b="1" i="0" u="none" strike="noStrike" cap="none" normalizeH="0" baseline="0" dirty="0">
                        <a:ln>
                          <a:noFill/>
                        </a:ln>
                        <a:solidFill>
                          <a:srgbClr val="244270"/>
                        </a:solidFill>
                        <a:effectLst/>
                        <a:latin typeface="+mn-lt"/>
                        <a:ea typeface="Arial Unicode MS" pitchFamily="34" charset="-128"/>
                      </a:endParaRPr>
                    </a:p>
                  </a:txBody>
                  <a:tcPr marL="121920" marR="0" marT="0" marB="36576"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a:ln>
                            <a:noFill/>
                          </a:ln>
                          <a:solidFill>
                            <a:srgbClr val="244270"/>
                          </a:solidFill>
                          <a:effectLst/>
                          <a:latin typeface="+mn-lt"/>
                          <a:ea typeface="Arial Unicode MS" pitchFamily="34" charset="-128"/>
                          <a:cs typeface="Times New Roman" charset="0"/>
                        </a:rPr>
                        <a:t>Haplotype</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a:ln>
                            <a:noFill/>
                          </a:ln>
                          <a:solidFill>
                            <a:srgbClr val="244270"/>
                          </a:solidFill>
                          <a:effectLst/>
                          <a:latin typeface="+mn-lt"/>
                          <a:ea typeface="Arial Unicode MS" pitchFamily="34" charset="-128"/>
                          <a:cs typeface="Times New Roman" charset="0"/>
                        </a:rPr>
                        <a:t>frequency (%)</a:t>
                      </a:r>
                      <a:endParaRPr kumimoji="0" lang="en-US" sz="1800" b="1" i="0" u="none" strike="noStrike" cap="none" normalizeH="0" baseline="0" dirty="0">
                        <a:ln>
                          <a:noFill/>
                        </a:ln>
                        <a:solidFill>
                          <a:srgbClr val="244270"/>
                        </a:solidFill>
                        <a:effectLst/>
                        <a:latin typeface="+mn-lt"/>
                        <a:ea typeface="Arial Unicode MS" pitchFamily="34" charset="-128"/>
                      </a:endParaRPr>
                    </a:p>
                  </a:txBody>
                  <a:tcPr marL="0" marR="0" marT="0" marB="36576"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800" b="1" i="0" u="none" strike="noStrike" cap="none" normalizeH="0" baseline="0" dirty="0">
                          <a:ln>
                            <a:noFill/>
                          </a:ln>
                          <a:solidFill>
                            <a:srgbClr val="244270"/>
                          </a:solidFill>
                          <a:effectLst/>
                          <a:latin typeface="+mn-lt"/>
                          <a:ea typeface="Arial Unicode MS" pitchFamily="34" charset="-128"/>
                        </a:rPr>
                        <a:t>Timing</a:t>
                      </a:r>
                      <a:r>
                        <a:rPr kumimoji="0" lang="en-US" sz="1800" b="1" i="0" u="none" strike="noStrike" cap="none" normalizeH="0" baseline="30000" dirty="0">
                          <a:ln>
                            <a:noFill/>
                          </a:ln>
                          <a:solidFill>
                            <a:srgbClr val="244270"/>
                          </a:solidFill>
                          <a:effectLst/>
                          <a:latin typeface="+mn-lt"/>
                          <a:ea typeface="Arial Unicode MS" pitchFamily="34" charset="-128"/>
                        </a:rPr>
                        <a:t>1</a:t>
                      </a:r>
                    </a:p>
                  </a:txBody>
                  <a:tcPr marL="0" marR="0" marT="0" marB="36576"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5542">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HBR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3175"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Black/red coat color/</a:t>
                      </a:r>
                      <a:r>
                        <a:rPr kumimoji="0" lang="en-US" sz="1800" b="0" i="1" u="none" strike="noStrike" cap="none" normalizeH="0" baseline="0" dirty="0">
                          <a:ln>
                            <a:noFill/>
                          </a:ln>
                          <a:solidFill>
                            <a:srgbClr val="000000"/>
                          </a:solidFill>
                          <a:effectLst/>
                          <a:latin typeface="+mn-lt"/>
                          <a:ea typeface="Arial Unicode MS" pitchFamily="34" charset="-128"/>
                        </a:rPr>
                        <a:t>MC1R</a:t>
                      </a:r>
                      <a:r>
                        <a:rPr kumimoji="0" lang="en-US" sz="1800" b="0" i="0" u="none" strike="noStrike" cap="none" normalizeH="0" baseline="0" dirty="0">
                          <a:ln>
                            <a:noFill/>
                          </a:ln>
                          <a:solidFill>
                            <a:srgbClr val="000000"/>
                          </a:solidFill>
                          <a:effectLst/>
                          <a:latin typeface="+mn-lt"/>
                          <a:ea typeface="Arial Unicode MS" pitchFamily="34" charset="-128"/>
                        </a:rPr>
                        <a:t>(</a:t>
                      </a:r>
                      <a:r>
                        <a:rPr kumimoji="0" lang="en-US" sz="1800" b="0" i="1" u="none" strike="noStrike" cap="none" normalizeH="0" baseline="0" dirty="0">
                          <a:ln>
                            <a:noFill/>
                          </a:ln>
                          <a:solidFill>
                            <a:srgbClr val="000000"/>
                          </a:solidFill>
                          <a:effectLst/>
                          <a:latin typeface="+mn-lt"/>
                          <a:ea typeface="Arial Unicode MS" pitchFamily="34" charset="-128"/>
                        </a:rPr>
                        <a:t>MSHR</a:t>
                      </a:r>
                      <a:r>
                        <a:rPr kumimoji="0" lang="en-US" sz="1800" b="0" i="0" u="none" strike="noStrike" cap="none" normalizeH="0" baseline="0" dirty="0">
                          <a:ln>
                            <a:noFill/>
                          </a:ln>
                          <a:solidFill>
                            <a:srgbClr val="000000"/>
                          </a:solidFill>
                          <a:effectLst/>
                          <a:latin typeface="+mn-lt"/>
                          <a:ea typeface="Arial Unicode MS" pitchFamily="34" charset="-128"/>
                        </a:rPr>
                        <a:t>)</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ea typeface="Arial Unicode MS" pitchFamily="34" charset="-128"/>
                        </a:rPr>
                        <a:t>18</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800" b="0" i="0" u="none" strike="noStrike" cap="none" normalizeH="0" baseline="0" dirty="0">
                          <a:ln>
                            <a:noFill/>
                          </a:ln>
                          <a:solidFill>
                            <a:srgbClr val="000000"/>
                          </a:solidFill>
                          <a:effectLst/>
                          <a:latin typeface="+mn-lt"/>
                          <a:ea typeface="Arial Unicode MS" pitchFamily="34" charset="-128"/>
                        </a:rPr>
                        <a:t>	14.8</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0.75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Black"/>
                          <a:ea typeface="Arial Unicode MS" pitchFamily="34" charset="-128"/>
                        </a:rPr>
                        <a:t>—</a:t>
                      </a:r>
                      <a:endParaRPr kumimoji="0" lang="en-US" sz="1800" b="0"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HCD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Cholesterol deficiency/</a:t>
                      </a:r>
                      <a:r>
                        <a:rPr kumimoji="0" lang="en-US" sz="1800" b="0" i="1" u="none" strike="noStrike" cap="none" normalizeH="0" baseline="0" dirty="0">
                          <a:ln>
                            <a:noFill/>
                          </a:ln>
                          <a:solidFill>
                            <a:srgbClr val="000000"/>
                          </a:solidFill>
                          <a:effectLst/>
                          <a:latin typeface="+mn-lt"/>
                          <a:ea typeface="Arial Unicode MS" pitchFamily="34" charset="-128"/>
                        </a:rPr>
                        <a:t>APOB</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ea typeface="Arial Unicode MS" pitchFamily="34" charset="-128"/>
                        </a:rPr>
                        <a:t>11</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800" b="0" i="0" u="none" strike="noStrike" cap="none" normalizeH="0" baseline="0" dirty="0">
                          <a:ln>
                            <a:noFill/>
                          </a:ln>
                          <a:solidFill>
                            <a:srgbClr val="000000"/>
                          </a:solidFill>
                          <a:effectLst/>
                          <a:latin typeface="+mn-lt"/>
                          <a:ea typeface="Arial Unicode MS" pitchFamily="34" charset="-128"/>
                        </a:rPr>
                        <a:t>	78.0</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2.28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4774">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HDR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Dominant red color/</a:t>
                      </a:r>
                      <a:r>
                        <a:rPr kumimoji="0" lang="en-US" sz="1800" b="0" i="1" u="none" strike="noStrike" cap="none" normalizeH="0" baseline="0" dirty="0">
                          <a:ln>
                            <a:noFill/>
                          </a:ln>
                          <a:solidFill>
                            <a:srgbClr val="000000"/>
                          </a:solidFill>
                          <a:effectLst/>
                          <a:latin typeface="+mn-lt"/>
                          <a:ea typeface="Arial Unicode MS" pitchFamily="34" charset="-128"/>
                        </a:rPr>
                        <a:t>MC1R</a:t>
                      </a:r>
                      <a:r>
                        <a:rPr kumimoji="0" lang="en-US" sz="1800" b="0" i="0" u="none" strike="noStrike" cap="none" normalizeH="0" baseline="0" dirty="0">
                          <a:ln>
                            <a:noFill/>
                          </a:ln>
                          <a:solidFill>
                            <a:srgbClr val="000000"/>
                          </a:solidFill>
                          <a:effectLst/>
                          <a:latin typeface="+mn-lt"/>
                          <a:ea typeface="Arial Unicode MS" pitchFamily="34" charset="-128"/>
                        </a:rPr>
                        <a:t>(</a:t>
                      </a:r>
                      <a:r>
                        <a:rPr kumimoji="0" lang="en-US" sz="1800" b="0" i="1" u="none" strike="noStrike" cap="none" normalizeH="0" baseline="0" dirty="0">
                          <a:ln>
                            <a:noFill/>
                          </a:ln>
                          <a:solidFill>
                            <a:srgbClr val="000000"/>
                          </a:solidFill>
                          <a:effectLst/>
                          <a:latin typeface="+mn-lt"/>
                          <a:ea typeface="Arial Unicode MS" pitchFamily="34" charset="-128"/>
                        </a:rPr>
                        <a:t>MSHR</a:t>
                      </a:r>
                      <a:r>
                        <a:rPr kumimoji="0" lang="en-US" sz="1800" b="0" i="0" u="none" strike="noStrike" cap="none" normalizeH="0" baseline="0" dirty="0">
                          <a:ln>
                            <a:noFill/>
                          </a:ln>
                          <a:solidFill>
                            <a:srgbClr val="000000"/>
                          </a:solidFill>
                          <a:effectLst/>
                          <a:latin typeface="+mn-lt"/>
                          <a:ea typeface="Arial Unicode MS" pitchFamily="34" charset="-128"/>
                        </a:rPr>
                        <a:t>)</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ea typeface="Arial Unicode MS" pitchFamily="34" charset="-128"/>
                        </a:rPr>
                        <a:t>3</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800" b="0" i="0" u="none" strike="noStrike" cap="none" normalizeH="0" baseline="0" dirty="0">
                          <a:ln>
                            <a:noFill/>
                          </a:ln>
                          <a:solidFill>
                            <a:srgbClr val="000000"/>
                          </a:solidFill>
                          <a:effectLst/>
                          <a:latin typeface="+mn-lt"/>
                          <a:ea typeface="Arial Unicode MS" pitchFamily="34" charset="-128"/>
                        </a:rPr>
                        <a:t>	9.5</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0.03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Black"/>
                          <a:ea typeface="Arial Unicode MS" pitchFamily="34" charset="-128"/>
                        </a:rPr>
                        <a:t>—</a:t>
                      </a:r>
                      <a:endParaRPr kumimoji="0" lang="en-US" sz="1800" b="0"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err="1">
                          <a:ln>
                            <a:noFill/>
                          </a:ln>
                          <a:solidFill>
                            <a:srgbClr val="000000"/>
                          </a:solidFill>
                          <a:effectLst/>
                          <a:latin typeface="+mn-lt"/>
                          <a:ea typeface="Arial Unicode MS" pitchFamily="34" charset="-128"/>
                        </a:rPr>
                        <a:t>Brachyspina</a:t>
                      </a:r>
                      <a:r>
                        <a:rPr kumimoji="0" lang="en-US" sz="1800" b="0" i="0" u="none" strike="noStrike" cap="none" normalizeH="0" baseline="0" dirty="0">
                          <a:ln>
                            <a:noFill/>
                          </a:ln>
                          <a:solidFill>
                            <a:srgbClr val="000000"/>
                          </a:solidFill>
                          <a:effectLst/>
                          <a:latin typeface="+mn-lt"/>
                          <a:ea typeface="Arial Unicode MS" pitchFamily="34" charset="-128"/>
                        </a:rPr>
                        <a:t>/</a:t>
                      </a:r>
                      <a:r>
                        <a:rPr kumimoji="0" lang="en-US" sz="1800" b="0" i="1" u="none" strike="noStrike" cap="none" normalizeH="0" baseline="0" dirty="0">
                          <a:ln>
                            <a:noFill/>
                          </a:ln>
                          <a:solidFill>
                            <a:srgbClr val="000000"/>
                          </a:solidFill>
                          <a:effectLst/>
                          <a:latin typeface="+mn-lt"/>
                          <a:ea typeface="Arial Unicode MS" pitchFamily="34" charset="-128"/>
                        </a:rPr>
                        <a:t>FANCI</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ea typeface="Arial Unicode MS" pitchFamily="34" charset="-128"/>
                        </a:rPr>
                        <a:t>21</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800" b="0" i="0" u="none" strike="noStrike" cap="none" normalizeH="0" baseline="0" dirty="0">
                          <a:ln>
                            <a:noFill/>
                          </a:ln>
                          <a:solidFill>
                            <a:srgbClr val="000000"/>
                          </a:solidFill>
                          <a:effectLst/>
                          <a:latin typeface="+mn-lt"/>
                          <a:ea typeface="Arial Unicode MS" pitchFamily="34" charset="-128"/>
                        </a:rPr>
                        <a:t>	21.2</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1.65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1" u="none" strike="noStrike" cap="none" normalizeH="0" baseline="0" dirty="0">
                          <a:ln>
                            <a:noFill/>
                          </a:ln>
                          <a:solidFill>
                            <a:srgbClr val="000000"/>
                          </a:solidFill>
                          <a:effectLst/>
                          <a:latin typeface="+mn-lt"/>
                          <a:ea typeface="Arial Unicode MS" pitchFamily="34" charset="-128"/>
                        </a:rPr>
                        <a:t>APAF1</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5</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800" b="0" i="0" u="none" strike="noStrike" cap="none" normalizeH="0" baseline="0" dirty="0">
                          <a:ln>
                            <a:noFill/>
                          </a:ln>
                          <a:solidFill>
                            <a:srgbClr val="000000"/>
                          </a:solidFill>
                          <a:effectLst/>
                          <a:latin typeface="+mn-lt"/>
                          <a:ea typeface="Arial Unicode MS" pitchFamily="34" charset="-128"/>
                        </a:rPr>
                        <a:t>	63.2</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1.28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1" u="none" strike="noStrike" cap="none" normalizeH="0" baseline="0" dirty="0">
                          <a:ln>
                            <a:noFill/>
                          </a:ln>
                          <a:solidFill>
                            <a:srgbClr val="000000"/>
                          </a:solidFill>
                          <a:effectLst/>
                          <a:highlight>
                            <a:srgbClr val="00FF00"/>
                          </a:highlight>
                          <a:latin typeface="Arial Black"/>
                          <a:ea typeface="Arial Unicode MS" pitchFamily="34" charset="-128"/>
                        </a:rPr>
                        <a:t>IFT80</a:t>
                      </a:r>
                      <a:endParaRPr kumimoji="0" lang="en-US" sz="1800" b="0" i="1" u="none" strike="noStrike" cap="none" normalizeH="0" baseline="0" dirty="0">
                        <a:ln>
                          <a:noFill/>
                        </a:ln>
                        <a:solidFill>
                          <a:srgbClr val="000000"/>
                        </a:solidFill>
                        <a:effectLst/>
                        <a:highlight>
                          <a:srgbClr val="00FF00"/>
                        </a:highlight>
                        <a:latin typeface="+mn-lt"/>
                        <a:ea typeface="Arial Unicode MS" pitchFamily="34" charset="-128"/>
                      </a:endParaRP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1</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800" b="0" i="0" u="none" strike="noStrike" cap="none" normalizeH="0" baseline="0" dirty="0">
                          <a:ln>
                            <a:noFill/>
                          </a:ln>
                          <a:solidFill>
                            <a:srgbClr val="000000"/>
                          </a:solidFill>
                          <a:effectLst/>
                          <a:latin typeface="+mn-lt"/>
                          <a:ea typeface="Arial Unicode MS" pitchFamily="34" charset="-128"/>
                        </a:rPr>
                        <a:t>94.9</a:t>
                      </a:r>
                      <a:r>
                        <a:rPr lang="en-US" sz="800" b="0" dirty="0">
                          <a:solidFill>
                            <a:srgbClr val="000000"/>
                          </a:solidFill>
                        </a:rPr>
                        <a:t> </a:t>
                      </a:r>
                      <a:r>
                        <a:rPr lang="en-US" sz="1800" b="0" dirty="0">
                          <a:solidFill>
                            <a:srgbClr val="000000"/>
                          </a:solidFill>
                        </a:rPr>
                        <a:t>–</a:t>
                      </a:r>
                      <a:r>
                        <a:rPr lang="en-US" sz="800" b="0" dirty="0">
                          <a:solidFill>
                            <a:srgbClr val="000000"/>
                          </a:solidFill>
                        </a:rPr>
                        <a:t> </a:t>
                      </a:r>
                      <a:r>
                        <a:rPr lang="en-US" sz="1800" b="0" dirty="0">
                          <a:solidFill>
                            <a:srgbClr val="000000"/>
                          </a:solidFill>
                        </a:rPr>
                        <a:t>96.6</a:t>
                      </a:r>
                      <a:endParaRPr kumimoji="0" lang="en-US" sz="1800" b="0" i="0" u="none" strike="noStrike" cap="none" normalizeH="0" baseline="0" dirty="0">
                        <a:ln>
                          <a:noFill/>
                        </a:ln>
                        <a:solidFill>
                          <a:srgbClr val="000000"/>
                        </a:solidFill>
                        <a:effectLst/>
                        <a:latin typeface="+mn-lt"/>
                        <a:ea typeface="Arial Unicode MS" pitchFamily="34" charset="-128"/>
                      </a:endParaRP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1.21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1" u="none" strike="noStrike" cap="none" normalizeH="0" baseline="0" dirty="0">
                          <a:ln>
                            <a:noFill/>
                          </a:ln>
                          <a:solidFill>
                            <a:srgbClr val="000000"/>
                          </a:solidFill>
                          <a:effectLst/>
                          <a:latin typeface="+mn-lt"/>
                          <a:ea typeface="Arial Unicode MS" pitchFamily="34" charset="-128"/>
                        </a:rPr>
                        <a:t>SMC2</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8</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800" b="0" i="0" u="none" strike="noStrike" cap="none" normalizeH="0" baseline="0" dirty="0">
                          <a:ln>
                            <a:noFill/>
                          </a:ln>
                          <a:solidFill>
                            <a:srgbClr val="000000"/>
                          </a:solidFill>
                          <a:effectLst/>
                          <a:latin typeface="+mn-lt"/>
                          <a:ea typeface="Arial Unicode MS" pitchFamily="34" charset="-128"/>
                        </a:rPr>
                        <a:t>	95.4</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2.64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1" u="none" strike="noStrike" cap="none" normalizeH="0" baseline="0" dirty="0">
                          <a:ln>
                            <a:noFill/>
                          </a:ln>
                          <a:solidFill>
                            <a:srgbClr val="000000"/>
                          </a:solidFill>
                          <a:effectLst/>
                          <a:latin typeface="+mn-lt"/>
                          <a:ea typeface="Arial Unicode MS" pitchFamily="34" charset="-128"/>
                        </a:rPr>
                        <a:t>GART</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1</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800" b="0" i="0" u="none" strike="noStrike" cap="none" normalizeH="0" baseline="0" dirty="0">
                          <a:ln>
                            <a:noFill/>
                          </a:ln>
                          <a:solidFill>
                            <a:srgbClr val="000000"/>
                          </a:solidFill>
                          <a:effectLst/>
                          <a:latin typeface="+mn-lt"/>
                          <a:ea typeface="Arial Unicode MS" pitchFamily="34" charset="-128"/>
                        </a:rPr>
                        <a:t>	1.3</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0.23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1" u="none" strike="noStrike" cap="none" normalizeH="0" baseline="0" dirty="0">
                          <a:ln>
                            <a:noFill/>
                          </a:ln>
                          <a:solidFill>
                            <a:srgbClr val="000000"/>
                          </a:solidFill>
                          <a:effectLst/>
                          <a:latin typeface="+mn-lt"/>
                          <a:ea typeface="Arial Unicode MS" pitchFamily="34" charset="-128"/>
                        </a:rPr>
                        <a:t>TFB1M</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9</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800" b="0" i="0" u="none" strike="noStrike" cap="none" normalizeH="0" baseline="0" dirty="0">
                          <a:ln>
                            <a:noFill/>
                          </a:ln>
                          <a:solidFill>
                            <a:srgbClr val="000000"/>
                          </a:solidFill>
                          <a:effectLst/>
                          <a:latin typeface="+mn-lt"/>
                          <a:ea typeface="Arial Unicode MS" pitchFamily="34" charset="-128"/>
                        </a:rPr>
                        <a:t>93.2</a:t>
                      </a:r>
                      <a:r>
                        <a:rPr lang="en-US" sz="800" b="0" dirty="0">
                          <a:solidFill>
                            <a:srgbClr val="000000"/>
                          </a:solidFill>
                        </a:rPr>
                        <a:t> </a:t>
                      </a:r>
                      <a:r>
                        <a:rPr lang="en-US" sz="1800" b="0" dirty="0">
                          <a:solidFill>
                            <a:srgbClr val="000000"/>
                          </a:solidFill>
                        </a:rPr>
                        <a:t>–</a:t>
                      </a:r>
                      <a:r>
                        <a:rPr lang="en-US" sz="800" b="0" dirty="0">
                          <a:solidFill>
                            <a:srgbClr val="000000"/>
                          </a:solidFill>
                        </a:rPr>
                        <a:t> </a:t>
                      </a:r>
                      <a:r>
                        <a:rPr lang="en-US" sz="1800" b="0" dirty="0">
                          <a:solidFill>
                            <a:srgbClr val="000000"/>
                          </a:solidFill>
                        </a:rPr>
                        <a:t>93.4</a:t>
                      </a:r>
                      <a:endParaRPr kumimoji="0" lang="en-US" sz="1800" b="0" i="0" u="none" strike="noStrike" cap="none" normalizeH="0" baseline="0" dirty="0">
                        <a:ln>
                          <a:noFill/>
                        </a:ln>
                        <a:solidFill>
                          <a:srgbClr val="000000"/>
                        </a:solidFill>
                        <a:effectLst/>
                        <a:latin typeface="+mn-lt"/>
                        <a:ea typeface="Arial Unicode MS" pitchFamily="34" charset="-128"/>
                      </a:endParaRP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2.39</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HH6</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1" u="none" strike="noStrike" cap="none" normalizeH="0" baseline="0" dirty="0">
                          <a:ln>
                            <a:noFill/>
                          </a:ln>
                          <a:solidFill>
                            <a:srgbClr val="000000"/>
                          </a:solidFill>
                          <a:effectLst/>
                          <a:latin typeface="+mn-lt"/>
                          <a:ea typeface="Arial Unicode MS" pitchFamily="34" charset="-128"/>
                        </a:rPr>
                        <a:t>SDE2</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16</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800" b="0" i="0" u="none" strike="noStrike" cap="none" normalizeH="0" baseline="0" dirty="0">
                          <a:ln>
                            <a:noFill/>
                          </a:ln>
                          <a:solidFill>
                            <a:srgbClr val="000000"/>
                          </a:solidFill>
                          <a:effectLst/>
                          <a:latin typeface="+mn-lt"/>
                          <a:ea typeface="Arial Unicode MS" pitchFamily="34" charset="-128"/>
                        </a:rPr>
                        <a:t>29.0</a:t>
                      </a:r>
                      <a:r>
                        <a:rPr lang="en-US" sz="1800" b="0" dirty="0">
                          <a:solidFill>
                            <a:srgbClr val="000000"/>
                          </a:solidFill>
                        </a:rPr>
                        <a:t>–</a:t>
                      </a:r>
                      <a:r>
                        <a:rPr kumimoji="0" lang="en-US" sz="1800" b="0" i="0" u="none" strike="noStrike" cap="none" normalizeH="0" baseline="0" dirty="0">
                          <a:ln>
                            <a:noFill/>
                          </a:ln>
                          <a:solidFill>
                            <a:srgbClr val="000000"/>
                          </a:solidFill>
                          <a:effectLst/>
                          <a:latin typeface="+mn-lt"/>
                          <a:ea typeface="Arial Unicode MS" pitchFamily="34" charset="-128"/>
                        </a:rPr>
                        <a:t>29.1</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0.44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005759"/>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cs typeface="Times New Roman" charset="0"/>
                        </a:rPr>
                        <a:t>BLAD/</a:t>
                      </a:r>
                      <a:r>
                        <a:rPr kumimoji="0" lang="en-US" sz="1800" b="0" i="1" u="none" strike="noStrike" cap="none" normalizeH="0" baseline="0" dirty="0">
                          <a:ln>
                            <a:noFill/>
                          </a:ln>
                          <a:solidFill>
                            <a:srgbClr val="000000"/>
                          </a:solidFill>
                          <a:effectLst/>
                          <a:latin typeface="+mn-lt"/>
                          <a:ea typeface="Arial Unicode MS" pitchFamily="34" charset="-128"/>
                          <a:cs typeface="Times New Roman" charset="0"/>
                        </a:rPr>
                        <a:t>ITGB2</a:t>
                      </a:r>
                      <a:endParaRPr kumimoji="0" lang="en-US" sz="1800" b="0" i="1" u="none" strike="noStrike" cap="none" normalizeH="0" baseline="0" dirty="0">
                        <a:ln>
                          <a:noFill/>
                        </a:ln>
                        <a:solidFill>
                          <a:srgbClr val="000000"/>
                        </a:solidFill>
                        <a:effectLst/>
                        <a:latin typeface="+mn-lt"/>
                        <a:ea typeface="Arial Unicode MS" pitchFamily="34" charset="-128"/>
                      </a:endParaRP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  1</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800" b="0" i="0" u="none" strike="noStrike" cap="none" normalizeH="0" baseline="0" dirty="0">
                          <a:ln>
                            <a:noFill/>
                          </a:ln>
                          <a:solidFill>
                            <a:srgbClr val="000000"/>
                          </a:solidFill>
                          <a:effectLst/>
                          <a:latin typeface="+mn-lt"/>
                          <a:ea typeface="Arial Unicode MS" pitchFamily="34" charset="-128"/>
                          <a:cs typeface="Times New Roman" charset="0"/>
                        </a:rPr>
                        <a:t>	145.1</a:t>
                      </a:r>
                      <a:endParaRPr kumimoji="0" lang="en-US" sz="1800" b="0" i="0" u="none" strike="noStrike" cap="none" normalizeH="0" baseline="0" dirty="0">
                        <a:ln>
                          <a:noFill/>
                        </a:ln>
                        <a:solidFill>
                          <a:srgbClr val="000000"/>
                        </a:solidFill>
                        <a:effectLst/>
                        <a:latin typeface="+mn-lt"/>
                        <a:ea typeface="Arial Unicode MS" pitchFamily="34" charset="-128"/>
                      </a:endParaRP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0.21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HHC</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CVM/</a:t>
                      </a:r>
                      <a:r>
                        <a:rPr kumimoji="0" lang="en-US" sz="1800" b="0" i="1" u="none" strike="noStrike" cap="none" normalizeH="0" baseline="0" dirty="0">
                          <a:ln>
                            <a:noFill/>
                          </a:ln>
                          <a:solidFill>
                            <a:srgbClr val="000000"/>
                          </a:solidFill>
                          <a:effectLst/>
                          <a:latin typeface="+mn-lt"/>
                          <a:ea typeface="Arial Unicode MS" pitchFamily="34" charset="-128"/>
                        </a:rPr>
                        <a:t>SLC35A3</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  3</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a:lnSpc>
                          <a:spcPts val="1550"/>
                        </a:lnSpc>
                        <a:spcBef>
                          <a:spcPts val="0"/>
                        </a:spcBef>
                        <a:spcAft>
                          <a:spcPts val="0"/>
                        </a:spcAft>
                        <a:tabLst>
                          <a:tab pos="631825" algn="dec"/>
                        </a:tabLst>
                      </a:pPr>
                      <a:r>
                        <a:rPr lang="en-US" sz="1800" b="0" dirty="0">
                          <a:solidFill>
                            <a:srgbClr val="000000"/>
                          </a:solidFill>
                        </a:rPr>
                        <a:t>	43.4</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ea typeface="Arial Unicode MS" pitchFamily="34" charset="-128"/>
                        </a:rPr>
                        <a:t>1.10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cs typeface="Times New Roman" charset="0"/>
                        </a:rPr>
                        <a:t>DUMPS/</a:t>
                      </a:r>
                      <a:r>
                        <a:rPr kumimoji="0" lang="en-US" sz="1800" b="0" i="1" u="none" strike="noStrike" cap="none" normalizeH="0" baseline="0" dirty="0">
                          <a:ln>
                            <a:noFill/>
                          </a:ln>
                          <a:solidFill>
                            <a:srgbClr val="000000"/>
                          </a:solidFill>
                          <a:effectLst/>
                          <a:latin typeface="+mn-lt"/>
                          <a:ea typeface="Arial Unicode MS" pitchFamily="34" charset="-128"/>
                          <a:cs typeface="Times New Roman" charset="0"/>
                        </a:rPr>
                        <a:t>UMPS</a:t>
                      </a:r>
                      <a:endParaRPr kumimoji="0" lang="en-US" sz="1800" b="0" i="1" u="none" strike="noStrike" cap="none" normalizeH="0" baseline="0" dirty="0">
                        <a:ln>
                          <a:noFill/>
                        </a:ln>
                        <a:solidFill>
                          <a:srgbClr val="000000"/>
                        </a:solidFill>
                        <a:effectLst/>
                        <a:latin typeface="+mn-lt"/>
                        <a:ea typeface="Arial Unicode MS" pitchFamily="34" charset="-128"/>
                      </a:endParaRP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  1</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800" b="0" i="0" u="none" strike="noStrike" cap="none" normalizeH="0" baseline="0" dirty="0">
                          <a:ln>
                            <a:noFill/>
                          </a:ln>
                          <a:solidFill>
                            <a:srgbClr val="000000"/>
                          </a:solidFill>
                          <a:effectLst/>
                          <a:latin typeface="+mn-lt"/>
                          <a:ea typeface="Arial Unicode MS" pitchFamily="34" charset="-128"/>
                        </a:rPr>
                        <a:t>	69.8</a:t>
                      </a: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0.01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HHM</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cs typeface="Times New Roman" charset="0"/>
                        </a:rPr>
                        <a:t>Mule foot/</a:t>
                      </a:r>
                      <a:r>
                        <a:rPr kumimoji="0" lang="en-US" sz="1800" b="0" i="1" u="none" strike="noStrike" cap="none" normalizeH="0" baseline="0" dirty="0">
                          <a:ln>
                            <a:noFill/>
                          </a:ln>
                          <a:solidFill>
                            <a:srgbClr val="000000"/>
                          </a:solidFill>
                          <a:effectLst/>
                          <a:latin typeface="+mn-lt"/>
                          <a:ea typeface="Arial Unicode MS" pitchFamily="34" charset="-128"/>
                          <a:cs typeface="Times New Roman" charset="0"/>
                        </a:rPr>
                        <a:t>LRP4</a:t>
                      </a:r>
                      <a:endParaRPr kumimoji="0" lang="en-US" sz="1800" b="0" i="1" u="none" strike="noStrike" cap="none" normalizeH="0" baseline="0" dirty="0">
                        <a:ln>
                          <a:noFill/>
                        </a:ln>
                        <a:solidFill>
                          <a:srgbClr val="000000"/>
                        </a:solidFill>
                        <a:effectLst/>
                        <a:latin typeface="+mn-lt"/>
                        <a:ea typeface="Arial Unicode MS" pitchFamily="34" charset="-128"/>
                      </a:endParaRP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ea typeface="Arial Unicode MS" pitchFamily="34" charset="-128"/>
                          <a:cs typeface="Times New Roman" charset="0"/>
                        </a:rPr>
                        <a:t>15</a:t>
                      </a:r>
                      <a:endParaRPr kumimoji="0" lang="en-US" sz="1800" b="0" i="0" u="none" strike="noStrike" cap="none" normalizeH="0" baseline="0" dirty="0">
                        <a:ln>
                          <a:noFill/>
                        </a:ln>
                        <a:solidFill>
                          <a:srgbClr val="000000"/>
                        </a:solidFill>
                        <a:effectLst/>
                        <a:latin typeface="+mn-lt"/>
                        <a:ea typeface="Arial Unicode MS" pitchFamily="34" charset="-128"/>
                      </a:endParaRP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800" b="0" i="0" u="none" strike="noStrike" cap="none" normalizeH="0" baseline="0" dirty="0">
                          <a:ln>
                            <a:noFill/>
                          </a:ln>
                          <a:solidFill>
                            <a:srgbClr val="000000"/>
                          </a:solidFill>
                          <a:effectLst/>
                          <a:latin typeface="+mn-lt"/>
                          <a:ea typeface="Arial Unicode MS" pitchFamily="34" charset="-128"/>
                          <a:cs typeface="Times New Roman" charset="0"/>
                        </a:rPr>
                        <a:t>	77.7</a:t>
                      </a:r>
                      <a:endParaRPr kumimoji="0" lang="en-US" sz="1800" b="0" i="0" u="none" strike="noStrike" cap="none" normalizeH="0" baseline="0" dirty="0">
                        <a:ln>
                          <a:noFill/>
                        </a:ln>
                        <a:solidFill>
                          <a:srgbClr val="000000"/>
                        </a:solidFill>
                        <a:effectLst/>
                        <a:latin typeface="+mn-lt"/>
                        <a:ea typeface="Arial Unicode MS" pitchFamily="34" charset="-128"/>
                      </a:endParaRP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800" b="0" dirty="0">
                          <a:solidFill>
                            <a:srgbClr val="000000"/>
                          </a:solidFill>
                        </a:rPr>
                        <a:t>0.05</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800" b="0" dirty="0">
                          <a:solidFill>
                            <a:srgbClr val="000000"/>
                          </a:solidFill>
                        </a:rPr>
                        <a:t>B</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HHP</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err="1">
                          <a:ln>
                            <a:noFill/>
                          </a:ln>
                          <a:solidFill>
                            <a:srgbClr val="000000"/>
                          </a:solidFill>
                          <a:effectLst/>
                          <a:latin typeface="+mn-lt"/>
                          <a:ea typeface="Arial Unicode MS" pitchFamily="34" charset="-128"/>
                        </a:rPr>
                        <a:t>Polledness</a:t>
                      </a:r>
                      <a:r>
                        <a:rPr kumimoji="0" lang="en-US" sz="1800" b="0" i="0" u="none" strike="noStrike" cap="none" normalizeH="0" baseline="0" dirty="0">
                          <a:ln>
                            <a:noFill/>
                          </a:ln>
                          <a:solidFill>
                            <a:srgbClr val="00503E"/>
                          </a:solidFill>
                          <a:effectLst/>
                          <a:latin typeface="+mn-lt"/>
                          <a:ea typeface="Arial Unicode MS" pitchFamily="34" charset="-128"/>
                        </a:rPr>
                        <a:t> (dominant)</a:t>
                      </a:r>
                      <a:r>
                        <a:rPr kumimoji="0" lang="en-US" sz="1800" b="0" i="0" u="none" strike="noStrike" cap="none" normalizeH="0" baseline="0" dirty="0">
                          <a:ln>
                            <a:noFill/>
                          </a:ln>
                          <a:solidFill>
                            <a:srgbClr val="000000"/>
                          </a:solidFill>
                          <a:effectLst/>
                          <a:latin typeface="+mn-lt"/>
                          <a:ea typeface="Arial Unicode MS" pitchFamily="34" charset="-128"/>
                        </a:rPr>
                        <a:t>/</a:t>
                      </a:r>
                      <a:r>
                        <a:rPr kumimoji="0" lang="en-US" sz="1800" b="0" i="1" u="none" strike="noStrike" cap="none" normalizeH="0" baseline="0" dirty="0">
                          <a:ln>
                            <a:noFill/>
                          </a:ln>
                          <a:solidFill>
                            <a:srgbClr val="000000"/>
                          </a:solidFill>
                          <a:effectLst/>
                          <a:latin typeface="+mn-lt"/>
                          <a:ea typeface="Arial Unicode MS" pitchFamily="34" charset="-128"/>
                        </a:rPr>
                        <a:t>POLLED</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1</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lang="en-US" sz="1800" b="0" dirty="0">
                          <a:solidFill>
                            <a:srgbClr val="000000"/>
                          </a:solidFill>
                        </a:rPr>
                        <a:t>1.7</a:t>
                      </a:r>
                      <a:r>
                        <a:rPr lang="en-US" sz="800" b="0" dirty="0">
                          <a:solidFill>
                            <a:srgbClr val="000000"/>
                          </a:solidFill>
                        </a:rPr>
                        <a:t> </a:t>
                      </a:r>
                      <a:r>
                        <a:rPr lang="en-US" sz="1800" b="0" dirty="0">
                          <a:solidFill>
                            <a:srgbClr val="000000"/>
                          </a:solidFill>
                        </a:rPr>
                        <a:t>–</a:t>
                      </a:r>
                      <a:r>
                        <a:rPr lang="en-US" sz="800" b="0" dirty="0">
                          <a:solidFill>
                            <a:srgbClr val="000000"/>
                          </a:solidFill>
                        </a:rPr>
                        <a:t> </a:t>
                      </a:r>
                      <a:r>
                        <a:rPr lang="en-US" sz="1800" b="0" dirty="0">
                          <a:solidFill>
                            <a:srgbClr val="000000"/>
                          </a:solidFill>
                        </a:rPr>
                        <a:t>2.0</a:t>
                      </a:r>
                      <a:endParaRPr kumimoji="0" lang="en-US" sz="1800" b="0" i="0" u="none" strike="noStrike" cap="none" normalizeH="0" baseline="0" dirty="0">
                        <a:ln>
                          <a:noFill/>
                        </a:ln>
                        <a:solidFill>
                          <a:srgbClr val="000000"/>
                        </a:solidFill>
                        <a:effectLst/>
                        <a:latin typeface="+mn-lt"/>
                        <a:ea typeface="Arial Unicode MS" pitchFamily="34" charset="-128"/>
                      </a:endParaRP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800" b="0" dirty="0">
                          <a:solidFill>
                            <a:srgbClr val="000000"/>
                          </a:solidFill>
                        </a:rPr>
                        <a:t>0.88</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Black"/>
                          <a:ea typeface="Arial Unicode MS" pitchFamily="34" charset="-128"/>
                        </a:rPr>
                        <a:t>—</a:t>
                      </a:r>
                      <a:endParaRPr lang="en-US" sz="1800" b="0"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0933">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HHR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Arial Unicode MS" pitchFamily="34" charset="-128"/>
                        </a:rPr>
                        <a:t>Red coat color/</a:t>
                      </a:r>
                      <a:r>
                        <a:rPr kumimoji="0" lang="en-US" sz="1800" b="0" i="1" u="none" strike="noStrike" cap="none" normalizeH="0" baseline="0" dirty="0">
                          <a:ln>
                            <a:noFill/>
                          </a:ln>
                          <a:solidFill>
                            <a:srgbClr val="000000"/>
                          </a:solidFill>
                          <a:effectLst/>
                          <a:latin typeface="+mn-lt"/>
                          <a:ea typeface="Arial Unicode MS" pitchFamily="34" charset="-128"/>
                        </a:rPr>
                        <a:t>MC1R</a:t>
                      </a:r>
                      <a:r>
                        <a:rPr kumimoji="0" lang="en-US" sz="1800" b="0" i="0" u="none" strike="noStrike" cap="none" normalizeH="0" baseline="0" dirty="0">
                          <a:ln>
                            <a:noFill/>
                          </a:ln>
                          <a:solidFill>
                            <a:srgbClr val="000000"/>
                          </a:solidFill>
                          <a:effectLst/>
                          <a:latin typeface="+mn-lt"/>
                          <a:ea typeface="Arial Unicode MS" pitchFamily="34" charset="-128"/>
                        </a:rPr>
                        <a:t>(</a:t>
                      </a:r>
                      <a:r>
                        <a:rPr kumimoji="0" lang="en-US" sz="1800" b="0" i="1" u="none" strike="noStrike" cap="none" normalizeH="0" baseline="0" dirty="0">
                          <a:ln>
                            <a:noFill/>
                          </a:ln>
                          <a:solidFill>
                            <a:srgbClr val="000000"/>
                          </a:solidFill>
                          <a:effectLst/>
                          <a:latin typeface="+mn-lt"/>
                          <a:ea typeface="Arial Unicode MS" pitchFamily="34" charset="-128"/>
                        </a:rPr>
                        <a:t>MSHR</a:t>
                      </a:r>
                      <a:r>
                        <a:rPr kumimoji="0" lang="en-US" sz="1800" b="0" i="0" u="none" strike="noStrike" cap="none" normalizeH="0" baseline="0" dirty="0">
                          <a:ln>
                            <a:noFill/>
                          </a:ln>
                          <a:solidFill>
                            <a:srgbClr val="000000"/>
                          </a:solidFill>
                          <a:effectLst/>
                          <a:latin typeface="+mn-lt"/>
                          <a:ea typeface="Arial Unicode MS" pitchFamily="34" charset="-128"/>
                        </a:rPr>
                        <a:t>)</a:t>
                      </a:r>
                    </a:p>
                  </a:txBody>
                  <a:tcPr marL="3048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tab pos="687388" algn="dec"/>
                        </a:tabLst>
                      </a:pPr>
                      <a:r>
                        <a:rPr kumimoji="0" lang="en-US" sz="1800" b="0" i="0" u="none" strike="noStrike" cap="none" normalizeH="0" baseline="0" dirty="0">
                          <a:ln>
                            <a:noFill/>
                          </a:ln>
                          <a:solidFill>
                            <a:srgbClr val="000000"/>
                          </a:solidFill>
                          <a:effectLst/>
                          <a:latin typeface="+mn-lt"/>
                          <a:ea typeface="Arial Unicode MS" pitchFamily="34" charset="-128"/>
                        </a:rPr>
                        <a:t>18</a:t>
                      </a:r>
                    </a:p>
                  </a:txBody>
                  <a:tcPr marL="0" marR="646176"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lang="en-US" sz="1800" b="0" dirty="0">
                          <a:solidFill>
                            <a:srgbClr val="000000"/>
                          </a:solidFill>
                        </a:rPr>
                        <a:t>	14.8</a:t>
                      </a:r>
                      <a:endParaRPr kumimoji="0" lang="en-US" sz="1800" b="0" i="0" u="none" strike="noStrike" cap="none" normalizeH="0" baseline="0" dirty="0">
                        <a:ln>
                          <a:noFill/>
                        </a:ln>
                        <a:solidFill>
                          <a:srgbClr val="000000"/>
                        </a:solidFill>
                        <a:effectLst/>
                        <a:latin typeface="+mn-lt"/>
                        <a:ea typeface="Arial Unicode MS" pitchFamily="34" charset="-128"/>
                      </a:endParaRPr>
                    </a:p>
                  </a:txBody>
                  <a:tcPr marL="12192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800" b="0" dirty="0">
                          <a:solidFill>
                            <a:srgbClr val="000000"/>
                          </a:solidFill>
                        </a:rPr>
                        <a:t>3.29</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Black"/>
                          <a:ea typeface="Arial Unicode MS" pitchFamily="34" charset="-128"/>
                        </a:rPr>
                        <a:t>—</a:t>
                      </a:r>
                      <a:endParaRPr lang="en-US" sz="1800" b="0"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4" name="Title 3"/>
          <p:cNvSpPr>
            <a:spLocks noGrp="1"/>
          </p:cNvSpPr>
          <p:nvPr>
            <p:ph type="title"/>
          </p:nvPr>
        </p:nvSpPr>
        <p:spPr/>
        <p:txBody>
          <a:bodyPr/>
          <a:lstStyle/>
          <a:p>
            <a:r>
              <a:rPr lang="en-US" dirty="0"/>
              <a:t>Known recessive defects in U.S. Holsteins</a:t>
            </a:r>
          </a:p>
        </p:txBody>
      </p:sp>
      <p:sp>
        <p:nvSpPr>
          <p:cNvPr id="5" name="TextBox 4"/>
          <p:cNvSpPr txBox="1"/>
          <p:nvPr/>
        </p:nvSpPr>
        <p:spPr>
          <a:xfrm>
            <a:off x="353186" y="6301527"/>
            <a:ext cx="11103433" cy="469424"/>
          </a:xfrm>
          <a:prstGeom prst="rect">
            <a:avLst/>
          </a:prstGeom>
          <a:noFill/>
        </p:spPr>
        <p:txBody>
          <a:bodyPr wrap="square" lIns="0" tIns="0" rIns="0" bIns="0" rtlCol="0">
            <a:spAutoFit/>
          </a:bodyPr>
          <a:lstStyle/>
          <a:p>
            <a:pPr marL="71965" indent="-85342">
              <a:lnSpc>
                <a:spcPts val="1867"/>
              </a:lnSpc>
            </a:pPr>
            <a:r>
              <a:rPr lang="en-US" sz="1400" b="1" baseline="30000" dirty="0">
                <a:solidFill>
                  <a:srgbClr val="000000"/>
                </a:solidFill>
              </a:rPr>
              <a:t>1</a:t>
            </a:r>
            <a:r>
              <a:rPr lang="en-US" sz="1400" b="1" dirty="0">
                <a:solidFill>
                  <a:srgbClr val="000000"/>
                </a:solidFill>
              </a:rPr>
              <a:t>Timing of embryonic loss/calf death for homozygous animals: B = calf death at/shortly after birth,</a:t>
            </a:r>
          </a:p>
          <a:p>
            <a:pPr marL="85342" indent="-97534">
              <a:lnSpc>
                <a:spcPts val="1867"/>
              </a:lnSpc>
            </a:pPr>
            <a:r>
              <a:rPr lang="en-US" sz="1400" b="1" dirty="0">
                <a:solidFill>
                  <a:srgbClr val="000000"/>
                </a:solidFill>
              </a:rPr>
              <a:t>	E = embryonic loss/abortion, W = calf death weeks/months after birth </a:t>
            </a:r>
            <a:r>
              <a:rPr lang="en-US" sz="1400" b="1" dirty="0">
                <a:solidFill>
                  <a:schemeClr val="tx2"/>
                </a:solidFill>
              </a:rPr>
              <a:t>(Cole et al., 2018; https://</a:t>
            </a:r>
            <a:r>
              <a:rPr lang="en-US" sz="1400" b="1" dirty="0" err="1">
                <a:solidFill>
                  <a:schemeClr val="tx2"/>
                </a:solidFill>
              </a:rPr>
              <a:t>bit.ly</a:t>
            </a:r>
            <a:r>
              <a:rPr lang="en-US" sz="1400" b="1" dirty="0">
                <a:solidFill>
                  <a:schemeClr val="tx2"/>
                </a:solidFill>
              </a:rPr>
              <a:t>/2utjPbT)</a:t>
            </a:r>
            <a:r>
              <a:rPr lang="en-US" sz="1400" b="1" dirty="0">
                <a:solidFill>
                  <a:srgbClr val="000000"/>
                </a:solidFill>
              </a:rPr>
              <a:t>.</a:t>
            </a:r>
          </a:p>
        </p:txBody>
      </p:sp>
    </p:spTree>
    <p:extLst>
      <p:ext uri="{BB962C8B-B14F-4D97-AF65-F5344CB8AC3E}">
        <p14:creationId xmlns:p14="http://schemas.microsoft.com/office/powerpoint/2010/main" val="333932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Estimated cost of genetic load</a:t>
            </a:r>
            <a:endParaRPr lang="en-US" dirty="0"/>
          </a:p>
        </p:txBody>
      </p:sp>
      <p:sp>
        <p:nvSpPr>
          <p:cNvPr id="3" name="Content Placeholder 2"/>
          <p:cNvSpPr>
            <a:spLocks noGrp="1"/>
          </p:cNvSpPr>
          <p:nvPr>
            <p:ph idx="1"/>
          </p:nvPr>
        </p:nvSpPr>
        <p:spPr/>
        <p:txBody>
          <a:bodyPr/>
          <a:lstStyle/>
          <a:p>
            <a:pPr>
              <a:buClr>
                <a:schemeClr val="tx1"/>
              </a:buClr>
            </a:pPr>
            <a:r>
              <a:rPr lang="en-US" dirty="0">
                <a:solidFill>
                  <a:srgbClr val="00523C"/>
                </a:solidFill>
              </a:rPr>
              <a:t>Cole et al. (2016; PMID: 27394947)</a:t>
            </a:r>
            <a:r>
              <a:rPr lang="en-US" dirty="0">
                <a:solidFill>
                  <a:srgbClr val="00337F"/>
                </a:solidFill>
              </a:rPr>
              <a:t> </a:t>
            </a:r>
            <a:r>
              <a:rPr lang="en-US" dirty="0"/>
              <a:t>estimated annual losses of at least </a:t>
            </a:r>
            <a:r>
              <a:rPr lang="en-US" dirty="0">
                <a:solidFill>
                  <a:srgbClr val="B00000"/>
                </a:solidFill>
              </a:rPr>
              <a:t>$10.7</a:t>
            </a:r>
            <a:r>
              <a:rPr lang="en-US" dirty="0"/>
              <a:t> million due to known recessives.</a:t>
            </a:r>
          </a:p>
          <a:p>
            <a:r>
              <a:rPr lang="en-US" dirty="0"/>
              <a:t>Average losses were </a:t>
            </a:r>
            <a:r>
              <a:rPr lang="en-US" dirty="0">
                <a:solidFill>
                  <a:srgbClr val="B00000"/>
                </a:solidFill>
              </a:rPr>
              <a:t>$5.77</a:t>
            </a:r>
            <a:r>
              <a:rPr lang="en-US" dirty="0"/>
              <a:t>, </a:t>
            </a:r>
            <a:r>
              <a:rPr lang="en-US" dirty="0">
                <a:solidFill>
                  <a:srgbClr val="B00000"/>
                </a:solidFill>
              </a:rPr>
              <a:t>$3.65</a:t>
            </a:r>
            <a:r>
              <a:rPr lang="en-US" dirty="0"/>
              <a:t>, </a:t>
            </a:r>
            <a:r>
              <a:rPr lang="en-US" dirty="0">
                <a:solidFill>
                  <a:srgbClr val="B00000"/>
                </a:solidFill>
              </a:rPr>
              <a:t>$0.94</a:t>
            </a:r>
            <a:r>
              <a:rPr lang="en-US" dirty="0"/>
              <a:t>, and </a:t>
            </a:r>
            <a:r>
              <a:rPr lang="en-US" dirty="0">
                <a:solidFill>
                  <a:srgbClr val="B00000"/>
                </a:solidFill>
              </a:rPr>
              <a:t>$2.96</a:t>
            </a:r>
            <a:r>
              <a:rPr lang="en-US" dirty="0"/>
              <a:t> in Ayrshire, Brown Swiss, Holstein, and Jersey, respectively.</a:t>
            </a:r>
          </a:p>
          <a:p>
            <a:r>
              <a:rPr lang="en-US" dirty="0"/>
              <a:t>This is the economic impact of genetic load as it affects fertility and perinatal mortality.</a:t>
            </a:r>
          </a:p>
          <a:p>
            <a:r>
              <a:rPr lang="en-US" dirty="0"/>
              <a:t>Actual losses are likely to be higher.</a:t>
            </a:r>
          </a:p>
        </p:txBody>
      </p:sp>
    </p:spTree>
    <p:extLst>
      <p:ext uri="{BB962C8B-B14F-4D97-AF65-F5344CB8AC3E}">
        <p14:creationId xmlns:p14="http://schemas.microsoft.com/office/powerpoint/2010/main" val="52732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C8E0D-A508-B847-A563-1A03261A46A0}"/>
              </a:ext>
            </a:extLst>
          </p:cNvPr>
          <p:cNvSpPr>
            <a:spLocks noGrp="1"/>
          </p:cNvSpPr>
          <p:nvPr>
            <p:ph type="title"/>
          </p:nvPr>
        </p:nvSpPr>
        <p:spPr/>
        <p:txBody>
          <a:bodyPr>
            <a:normAutofit/>
          </a:bodyPr>
          <a:lstStyle/>
          <a:p>
            <a:r>
              <a:rPr lang="en-US" dirty="0"/>
              <a:t>Validation of candidate variants</a:t>
            </a:r>
          </a:p>
        </p:txBody>
      </p:sp>
      <p:sp>
        <p:nvSpPr>
          <p:cNvPr id="5" name="Content Placeholder 4">
            <a:extLst>
              <a:ext uri="{FF2B5EF4-FFF2-40B4-BE49-F238E27FC236}">
                <a16:creationId xmlns:a16="http://schemas.microsoft.com/office/drawing/2014/main" id="{739B69BF-967C-E046-AE42-166CCF20311B}"/>
              </a:ext>
            </a:extLst>
          </p:cNvPr>
          <p:cNvSpPr>
            <a:spLocks noGrp="1"/>
          </p:cNvSpPr>
          <p:nvPr>
            <p:ph sz="half" idx="1"/>
          </p:nvPr>
        </p:nvSpPr>
        <p:spPr/>
        <p:txBody>
          <a:bodyPr/>
          <a:lstStyle/>
          <a:p>
            <a:r>
              <a:rPr lang="en-US" dirty="0"/>
              <a:t>Candidate genes for early embryonic losses not always validated in the laboratory</a:t>
            </a:r>
          </a:p>
          <a:p>
            <a:r>
              <a:rPr lang="en-US" dirty="0"/>
              <a:t>Targeted knockouts can be used to validate candidates for early embryonic losses</a:t>
            </a:r>
          </a:p>
          <a:p>
            <a:r>
              <a:rPr lang="en-US" dirty="0"/>
              <a:t>Relatively fast and cost-effective</a:t>
            </a:r>
          </a:p>
        </p:txBody>
      </p:sp>
      <p:pic>
        <p:nvPicPr>
          <p:cNvPr id="12" name="Content Placeholder 11">
            <a:extLst>
              <a:ext uri="{FF2B5EF4-FFF2-40B4-BE49-F238E27FC236}">
                <a16:creationId xmlns:a16="http://schemas.microsoft.com/office/drawing/2014/main" id="{55115328-0A0A-A141-8878-0FD91573AF74}"/>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763049" y="1690687"/>
            <a:ext cx="4946125" cy="3704819"/>
          </a:xfrm>
        </p:spPr>
      </p:pic>
      <p:sp>
        <p:nvSpPr>
          <p:cNvPr id="13" name="TextBox 12">
            <a:extLst>
              <a:ext uri="{FF2B5EF4-FFF2-40B4-BE49-F238E27FC236}">
                <a16:creationId xmlns:a16="http://schemas.microsoft.com/office/drawing/2014/main" id="{300F566E-7689-934A-9A89-88589703C6D5}"/>
              </a:ext>
            </a:extLst>
          </p:cNvPr>
          <p:cNvSpPr txBox="1"/>
          <p:nvPr/>
        </p:nvSpPr>
        <p:spPr>
          <a:xfrm>
            <a:off x="7206979" y="5395506"/>
            <a:ext cx="4502195" cy="420564"/>
          </a:xfrm>
          <a:prstGeom prst="rect">
            <a:avLst/>
          </a:prstGeom>
          <a:noFill/>
        </p:spPr>
        <p:txBody>
          <a:bodyPr wrap="none" rtlCol="0">
            <a:spAutoFit/>
          </a:bodyPr>
          <a:lstStyle/>
          <a:p>
            <a:r>
              <a:rPr lang="en-US" sz="2133" b="1" dirty="0"/>
              <a:t>Source:</a:t>
            </a:r>
            <a:r>
              <a:rPr lang="en-US" sz="2133" dirty="0"/>
              <a:t> University of Florida (2013).</a:t>
            </a:r>
          </a:p>
        </p:txBody>
      </p:sp>
    </p:spTree>
    <p:extLst>
      <p:ext uri="{BB962C8B-B14F-4D97-AF65-F5344CB8AC3E}">
        <p14:creationId xmlns:p14="http://schemas.microsoft.com/office/powerpoint/2010/main" val="307453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7717E5-7523-9542-A0E9-411A15DC14FE}"/>
              </a:ext>
            </a:extLst>
          </p:cNvPr>
          <p:cNvSpPr>
            <a:spLocks noGrp="1"/>
          </p:cNvSpPr>
          <p:nvPr>
            <p:ph type="title"/>
          </p:nvPr>
        </p:nvSpPr>
        <p:spPr/>
        <p:txBody>
          <a:bodyPr>
            <a:normAutofit/>
          </a:bodyPr>
          <a:lstStyle/>
          <a:p>
            <a:r>
              <a:rPr lang="en-US" dirty="0"/>
              <a:t>Why is functional validation desirable?</a:t>
            </a:r>
          </a:p>
        </p:txBody>
      </p:sp>
      <p:sp>
        <p:nvSpPr>
          <p:cNvPr id="5" name="Content Placeholder 4">
            <a:extLst>
              <a:ext uri="{FF2B5EF4-FFF2-40B4-BE49-F238E27FC236}">
                <a16:creationId xmlns:a16="http://schemas.microsoft.com/office/drawing/2014/main" id="{FDE11CAF-30EA-544E-855C-83031387AD03}"/>
              </a:ext>
            </a:extLst>
          </p:cNvPr>
          <p:cNvSpPr>
            <a:spLocks noGrp="1"/>
          </p:cNvSpPr>
          <p:nvPr>
            <p:ph idx="1"/>
          </p:nvPr>
        </p:nvSpPr>
        <p:spPr/>
        <p:txBody>
          <a:bodyPr/>
          <a:lstStyle/>
          <a:p>
            <a:r>
              <a:rPr lang="en-US" dirty="0"/>
              <a:t>Not all mutations produce phenotypic change</a:t>
            </a:r>
          </a:p>
          <a:p>
            <a:pPr lvl="1"/>
            <a:r>
              <a:rPr lang="en-US" dirty="0"/>
              <a:t>Compensatory networks can buffer against deleterious mutations (</a:t>
            </a:r>
            <a:r>
              <a:rPr lang="en-US" dirty="0">
                <a:solidFill>
                  <a:srgbClr val="00337F"/>
                </a:solidFill>
              </a:rPr>
              <a:t>Rossi et al., 2015; PMID: 26168398</a:t>
            </a:r>
            <a:r>
              <a:rPr lang="en-US" dirty="0"/>
              <a:t>)</a:t>
            </a:r>
          </a:p>
          <a:p>
            <a:pPr lvl="1"/>
            <a:r>
              <a:rPr lang="en-US" dirty="0"/>
              <a:t>Many homozygous loss-of-function alleles produce no deleterious phenotypes, including some expected to result in genetic disease (</a:t>
            </a:r>
            <a:r>
              <a:rPr lang="en-US" dirty="0">
                <a:solidFill>
                  <a:srgbClr val="00337F"/>
                </a:solidFill>
              </a:rPr>
              <a:t>Narasimhan et al., 2016; PMID: 26940866</a:t>
            </a:r>
            <a:r>
              <a:rPr lang="en-US" dirty="0"/>
              <a:t>)</a:t>
            </a:r>
          </a:p>
        </p:txBody>
      </p:sp>
      <p:pic>
        <p:nvPicPr>
          <p:cNvPr id="7" name="Picture 6">
            <a:extLst>
              <a:ext uri="{FF2B5EF4-FFF2-40B4-BE49-F238E27FC236}">
                <a16:creationId xmlns:a16="http://schemas.microsoft.com/office/drawing/2014/main" id="{75607B7D-95F3-634C-AB81-FDE98576B2C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821885" y="4425953"/>
            <a:ext cx="6246810" cy="2066922"/>
          </a:xfrm>
          <a:prstGeom prst="rect">
            <a:avLst/>
          </a:prstGeom>
          <a:ln w="12700">
            <a:solidFill>
              <a:schemeClr val="bg1">
                <a:lumMod val="50000"/>
              </a:schemeClr>
            </a:solidFill>
          </a:ln>
        </p:spPr>
      </p:pic>
      <p:pic>
        <p:nvPicPr>
          <p:cNvPr id="11" name="Picture 10">
            <a:extLst>
              <a:ext uri="{FF2B5EF4-FFF2-40B4-BE49-F238E27FC236}">
                <a16:creationId xmlns:a16="http://schemas.microsoft.com/office/drawing/2014/main" id="{F58646A7-32A8-7243-833D-0AA7243CC20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87680" y="4438698"/>
            <a:ext cx="3320056" cy="2025797"/>
          </a:xfrm>
          <a:prstGeom prst="rect">
            <a:avLst/>
          </a:prstGeom>
          <a:ln w="12700">
            <a:solidFill>
              <a:schemeClr val="bg1">
                <a:lumMod val="50000"/>
              </a:schemeClr>
            </a:solidFill>
          </a:ln>
        </p:spPr>
      </p:pic>
    </p:spTree>
    <p:extLst>
      <p:ext uri="{BB962C8B-B14F-4D97-AF65-F5344CB8AC3E}">
        <p14:creationId xmlns:p14="http://schemas.microsoft.com/office/powerpoint/2010/main" val="1289270899"/>
      </p:ext>
    </p:extLst>
  </p:cSld>
  <p:clrMapOvr>
    <a:masterClrMapping/>
  </p:clrMapOvr>
</p:sld>
</file>

<file path=ppt/theme/theme1.xml><?xml version="1.0" encoding="utf-8"?>
<a:theme xmlns:a="http://schemas.openxmlformats.org/drawingml/2006/main" name="Peak">
  <a:themeElements>
    <a:clrScheme name="Peak">
      <a:dk1>
        <a:srgbClr val="5F5F5F"/>
      </a:dk1>
      <a:lt1>
        <a:sysClr val="window" lastClr="FFFFFF"/>
      </a:lt1>
      <a:dk2>
        <a:srgbClr val="8E258D"/>
      </a:dk2>
      <a:lt2>
        <a:srgbClr val="F8F8F8"/>
      </a:lt2>
      <a:accent1>
        <a:srgbClr val="8E258D"/>
      </a:accent1>
      <a:accent2>
        <a:srgbClr val="808080"/>
      </a:accent2>
      <a:accent3>
        <a:srgbClr val="C286A7"/>
      </a:accent3>
      <a:accent4>
        <a:srgbClr val="DDDDDD"/>
      </a:accent4>
      <a:accent5>
        <a:srgbClr val="5F5F5F"/>
      </a:accent5>
      <a:accent6>
        <a:srgbClr val="4D4D4D"/>
      </a:accent6>
      <a:hlink>
        <a:srgbClr val="C286A7"/>
      </a:hlink>
      <a:folHlink>
        <a:srgbClr val="919191"/>
      </a:folHlink>
    </a:clrScheme>
    <a:fontScheme name="Leelawadee">
      <a:majorFont>
        <a:latin typeface="Leelawadee"/>
        <a:ea typeface=""/>
        <a:cs typeface=""/>
      </a:majorFont>
      <a:minorFont>
        <a:latin typeface="Leelawa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AK" id="{C0DAB73E-669B-4935-AC2E-7731829592D4}" vid="{AE77D09D-D06D-4B01-8203-41511279F9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23479</TotalTime>
  <Words>2025</Words>
  <Application>Microsoft Macintosh PowerPoint</Application>
  <PresentationFormat>Widescreen</PresentationFormat>
  <Paragraphs>328</Paragraphs>
  <Slides>33</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Arial Black</vt:lpstr>
      <vt:lpstr>Calibri</vt:lpstr>
      <vt:lpstr>Leelawadee</vt:lpstr>
      <vt:lpstr>Peak</vt:lpstr>
      <vt:lpstr>Prism 8</vt:lpstr>
      <vt:lpstr>Truncation of IFT80 causes early embryonic loss in cattle</vt:lpstr>
      <vt:lpstr>Genetic diseases are common</vt:lpstr>
      <vt:lpstr>This not a dairy-specific problem!</vt:lpstr>
      <vt:lpstr>How are haplotypes affecting fertility detected?</vt:lpstr>
      <vt:lpstr>Effects confirmed using fertility data</vt:lpstr>
      <vt:lpstr>Known recessive defects in U.S. Holsteins</vt:lpstr>
      <vt:lpstr>Estimated cost of genetic load</vt:lpstr>
      <vt:lpstr>Validation of candidate variants</vt:lpstr>
      <vt:lpstr>Why is functional validation desirable?</vt:lpstr>
      <vt:lpstr>Identification of candidate HH2 variant</vt:lpstr>
      <vt:lpstr>What does IFT80 do in the cell?</vt:lpstr>
      <vt:lpstr>Refinement of HH2 haplotype</vt:lpstr>
      <vt:lpstr>“The same families that had haplotype 21.337 also had nearby segment 23.51 with the same inheritance pattern, number of expected homozygotes, and effects on conception rate and stillbirth as found for 21.337. Thus, the map location of 21.337 is indicated in Table 1, but a longer region of 15 Mbp might contain the defect because a large chromosomal segment remained intact.” – VanRaden et al. (2011; PMID:  22118103)</vt:lpstr>
      <vt:lpstr>Sources of data used for bioinformatics analysis</vt:lpstr>
      <vt:lpstr>Validation of candidate HH2 variant</vt:lpstr>
      <vt:lpstr>Overview of gene editing experiments</vt:lpstr>
      <vt:lpstr>Experiment 1: Exon 2</vt:lpstr>
      <vt:lpstr>Is IFT80 expressed in the bovine embryo?</vt:lpstr>
      <vt:lpstr>Survival of embryos to the 16-cell stage </vt:lpstr>
      <vt:lpstr>Gene expression of IFT80-null embryos</vt:lpstr>
      <vt:lpstr>Roll that beautiful blastocyst footage!</vt:lpstr>
      <vt:lpstr>Editing efficiency for IFT80 exon 2</vt:lpstr>
      <vt:lpstr>Protein structure for IFT80 exon 2 edit</vt:lpstr>
      <vt:lpstr>What have we learned from this?</vt:lpstr>
      <vt:lpstr>Experiment 2: Exon 11</vt:lpstr>
      <vt:lpstr>Survival of Exon 11 embryos to 16-cells</vt:lpstr>
      <vt:lpstr>Protein structure for IFT80 exon 11 edit</vt:lpstr>
      <vt:lpstr>What does this add to our knowledge?</vt:lpstr>
      <vt:lpstr>What else could be done?</vt:lpstr>
      <vt:lpstr>Conclusions</vt:lpstr>
      <vt:lpstr>Acknowledgments</vt:lpstr>
      <vt:lpstr>Support</vt:lpstr>
      <vt:lpstr>Questions?</vt:lpstr>
    </vt:vector>
  </TitlesOfParts>
  <Manager/>
  <Company>Alta Genetics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Kadijk</dc:creator>
  <cp:keywords/>
  <dc:description/>
  <cp:lastModifiedBy>John Cole</cp:lastModifiedBy>
  <cp:revision>512</cp:revision>
  <dcterms:created xsi:type="dcterms:W3CDTF">2015-10-15T13:30:25Z</dcterms:created>
  <dcterms:modified xsi:type="dcterms:W3CDTF">2022-04-28T19:43:12Z</dcterms:modified>
  <cp:category/>
</cp:coreProperties>
</file>